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6858000" cx="9144000"/>
  <p:notesSz cx="6858000" cy="9144000"/>
  <p:embeddedFontLst>
    <p:embeddedFont>
      <p:font typeface="Raleway"/>
      <p:regular r:id="rId84"/>
      <p:bold r:id="rId85"/>
      <p:italic r:id="rId86"/>
      <p:boldItalic r:id="rId87"/>
    </p:embeddedFont>
    <p:embeddedFont>
      <p:font typeface="Corbel"/>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http://customooxmlschemas.google.com/">
      <go:slidesCustomData xmlns:go="http://customooxmlschemas.google.com/" r:id="rId92" roundtripDataSignature="AMtx7mh5ZZFWAgoXR4OrONv4kfYKKWnct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2DCE09-52EB-4028-91A2-2DC0F04180CB}">
  <a:tblStyle styleId="{5A2DCE09-52EB-4028-91A2-2DC0F04180C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635B08B7-9C5F-4395-A163-83E9811BDA0D}" styleName="Table_1">
    <a:wholeTbl>
      <a:tcTxStyle b="off" i="off">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9FF3FA7F-74E9-4758-9629-339840EC5767}" styleName="Table_2">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Raleway-regular.fntdata"/><Relationship Id="rId83" Type="http://schemas.openxmlformats.org/officeDocument/2006/relationships/slide" Target="slides/slide77.xml"/><Relationship Id="rId42" Type="http://schemas.openxmlformats.org/officeDocument/2006/relationships/slide" Target="slides/slide36.xml"/><Relationship Id="rId86" Type="http://schemas.openxmlformats.org/officeDocument/2006/relationships/font" Target="fonts/Raleway-italic.fntdata"/><Relationship Id="rId41" Type="http://schemas.openxmlformats.org/officeDocument/2006/relationships/slide" Target="slides/slide35.xml"/><Relationship Id="rId85" Type="http://schemas.openxmlformats.org/officeDocument/2006/relationships/font" Target="fonts/Raleway-bold.fntdata"/><Relationship Id="rId44" Type="http://schemas.openxmlformats.org/officeDocument/2006/relationships/slide" Target="slides/slide38.xml"/><Relationship Id="rId88" Type="http://schemas.openxmlformats.org/officeDocument/2006/relationships/font" Target="fonts/Corbel-regular.fntdata"/><Relationship Id="rId43" Type="http://schemas.openxmlformats.org/officeDocument/2006/relationships/slide" Target="slides/slide37.xml"/><Relationship Id="rId87" Type="http://schemas.openxmlformats.org/officeDocument/2006/relationships/font" Target="fonts/Raleway-boldItalic.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Corbel-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91" Type="http://schemas.openxmlformats.org/officeDocument/2006/relationships/font" Target="fonts/Corbel-boldItalic.fntdata"/><Relationship Id="rId90" Type="http://schemas.openxmlformats.org/officeDocument/2006/relationships/font" Target="fonts/Corbel-italic.fntdata"/><Relationship Id="rId92" Type="http://customschemas.google.com/relationships/presentationmetadata" Target="metadata"/><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27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1pPr>
            <a:lvl2pPr indent="-228600" lvl="1" marL="914400" marR="0" rtl="0" algn="l">
              <a:lnSpc>
                <a:spcPct val="100000"/>
              </a:lnSpc>
              <a:spcBef>
                <a:spcPts val="27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2pPr>
            <a:lvl3pPr indent="-228600" lvl="2" marL="1371600" marR="0" rtl="0" algn="l">
              <a:lnSpc>
                <a:spcPct val="100000"/>
              </a:lnSpc>
              <a:spcBef>
                <a:spcPts val="27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3pPr>
            <a:lvl4pPr indent="-228600" lvl="3" marL="1828800" marR="0" rtl="0" algn="l">
              <a:lnSpc>
                <a:spcPct val="100000"/>
              </a:lnSpc>
              <a:spcBef>
                <a:spcPts val="27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4pPr>
            <a:lvl5pPr indent="-228600" lvl="4" marL="2286000" marR="0" rtl="0" algn="l">
              <a:lnSpc>
                <a:spcPct val="100000"/>
              </a:lnSpc>
              <a:spcBef>
                <a:spcPts val="270"/>
              </a:spcBef>
              <a:spcAft>
                <a:spcPts val="0"/>
              </a:spcAft>
              <a:buClr>
                <a:srgbClr val="000000"/>
              </a:buClr>
              <a:buSzPts val="1400"/>
              <a:buFont typeface="Arial"/>
              <a:buNone/>
              <a:defRPr b="0" i="0" sz="9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9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groups/100in100network/"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lF7RyukKlTuNQ_SZEPLTLSaN9xhBGksPnm1r04SkGfg/edit#gid=1647698734"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Hello. Thank you for joining me today to learn a little bit about our Pilot of the 100 in 100 Project. </a:t>
            </a:r>
            <a:endParaRPr sz="2400"/>
          </a:p>
        </p:txBody>
      </p:sp>
      <p:sp>
        <p:nvSpPr>
          <p:cNvPr id="65" name="Google Shape;6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daf4d122f5_0_11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181009" lvl="0" marL="257209" rtl="0" algn="l">
              <a:spcBef>
                <a:spcPts val="400"/>
              </a:spcBef>
              <a:spcAft>
                <a:spcPts val="0"/>
              </a:spcAft>
              <a:buClr>
                <a:srgbClr val="7A0019"/>
              </a:buClr>
              <a:buSzPts val="1200"/>
              <a:buChar char="•"/>
            </a:pPr>
            <a:r>
              <a:rPr lang="en-US" sz="1200">
                <a:solidFill>
                  <a:srgbClr val="595959"/>
                </a:solidFill>
              </a:rPr>
              <a:t>Only 17% of Minnesota cities have female mayors</a:t>
            </a:r>
            <a:endParaRPr sz="1200">
              <a:solidFill>
                <a:srgbClr val="595959"/>
              </a:solidFill>
            </a:endParaRPr>
          </a:p>
          <a:p>
            <a:pPr indent="-181009" lvl="0" marL="257209" rtl="0" algn="l">
              <a:spcBef>
                <a:spcPts val="400"/>
              </a:spcBef>
              <a:spcAft>
                <a:spcPts val="0"/>
              </a:spcAft>
              <a:buClr>
                <a:srgbClr val="7A0019"/>
              </a:buClr>
              <a:buSzPts val="1200"/>
              <a:buChar char="•"/>
            </a:pPr>
            <a:r>
              <a:rPr lang="en-US" sz="1200">
                <a:solidFill>
                  <a:srgbClr val="595959"/>
                </a:solidFill>
              </a:rPr>
              <a:t>72% of K-12 educators nationwide are women, just 27% of superintendents are women</a:t>
            </a:r>
            <a:endParaRPr sz="1200">
              <a:solidFill>
                <a:srgbClr val="595959"/>
              </a:solidFill>
            </a:endParaRPr>
          </a:p>
          <a:p>
            <a:pPr indent="0" lvl="0" marL="0" rtl="0" algn="l">
              <a:lnSpc>
                <a:spcPct val="100000"/>
              </a:lnSpc>
              <a:spcBef>
                <a:spcPts val="270"/>
              </a:spcBef>
              <a:spcAft>
                <a:spcPts val="0"/>
              </a:spcAft>
              <a:buSzPts val="1400"/>
              <a:buNone/>
            </a:pPr>
            <a:r>
              <a:t/>
            </a:r>
            <a:endParaRPr/>
          </a:p>
        </p:txBody>
      </p:sp>
      <p:sp>
        <p:nvSpPr>
          <p:cNvPr id="135" name="Google Shape;135;gdaf4d122f5_0_1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daf4d122f5_0_11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181009" lvl="0" marL="257209" rtl="0" algn="l">
              <a:spcBef>
                <a:spcPts val="400"/>
              </a:spcBef>
              <a:spcAft>
                <a:spcPts val="0"/>
              </a:spcAft>
              <a:buClr>
                <a:srgbClr val="7A0019"/>
              </a:buClr>
              <a:buSzPts val="1200"/>
              <a:buChar char="•"/>
            </a:pPr>
            <a:r>
              <a:rPr lang="en-US" sz="1200">
                <a:solidFill>
                  <a:srgbClr val="595959"/>
                </a:solidFill>
              </a:rPr>
              <a:t>72% of K-12 educators nationwide are women, just 27% of superintendents are women</a:t>
            </a:r>
            <a:endParaRPr sz="1200">
              <a:solidFill>
                <a:srgbClr val="595959"/>
              </a:solidFill>
            </a:endParaRPr>
          </a:p>
          <a:p>
            <a:pPr indent="0" lvl="0" marL="0" rtl="0" algn="l">
              <a:lnSpc>
                <a:spcPct val="100000"/>
              </a:lnSpc>
              <a:spcBef>
                <a:spcPts val="270"/>
              </a:spcBef>
              <a:spcAft>
                <a:spcPts val="0"/>
              </a:spcAft>
              <a:buSzPts val="1400"/>
              <a:buNone/>
            </a:pPr>
            <a:r>
              <a:t/>
            </a:r>
            <a:endParaRPr/>
          </a:p>
        </p:txBody>
      </p:sp>
      <p:sp>
        <p:nvSpPr>
          <p:cNvPr id="144" name="Google Shape;144;gdaf4d122f5_0_11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daf4d122f5_0_12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181009" lvl="0" marL="257209" rtl="0" algn="l">
              <a:spcBef>
                <a:spcPts val="400"/>
              </a:spcBef>
              <a:spcAft>
                <a:spcPts val="0"/>
              </a:spcAft>
              <a:buClr>
                <a:srgbClr val="7A0019"/>
              </a:buClr>
              <a:buSzPts val="1200"/>
              <a:buChar char="•"/>
            </a:pPr>
            <a:r>
              <a:rPr lang="en-US" sz="1200">
                <a:solidFill>
                  <a:srgbClr val="595959"/>
                </a:solidFill>
              </a:rPr>
              <a:t>49% of Minnesota women volunteered within the past year, compared to 38% of men</a:t>
            </a:r>
            <a:endParaRPr/>
          </a:p>
        </p:txBody>
      </p:sp>
      <p:sp>
        <p:nvSpPr>
          <p:cNvPr id="153" name="Google Shape;153;gdaf4d122f5_0_12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dac62beaea_0_3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spcBef>
                <a:spcPts val="420"/>
              </a:spcBef>
              <a:spcAft>
                <a:spcPts val="0"/>
              </a:spcAft>
              <a:buClr>
                <a:srgbClr val="7A0019"/>
              </a:buClr>
              <a:buSzPts val="1200"/>
              <a:buChar char="•"/>
            </a:pPr>
            <a:r>
              <a:rPr lang="en-US" sz="1200">
                <a:solidFill>
                  <a:srgbClr val="595959"/>
                </a:solidFill>
              </a:rPr>
              <a:t>work harder to affect change</a:t>
            </a:r>
            <a:endParaRPr sz="1200">
              <a:solidFill>
                <a:srgbClr val="595959"/>
              </a:solidFill>
            </a:endParaRPr>
          </a:p>
          <a:p>
            <a:pPr indent="-304800" lvl="1" marL="914400" rtl="0" algn="l">
              <a:spcBef>
                <a:spcPts val="420"/>
              </a:spcBef>
              <a:spcAft>
                <a:spcPts val="0"/>
              </a:spcAft>
              <a:buClr>
                <a:srgbClr val="7A0019"/>
              </a:buClr>
              <a:buSzPts val="1200"/>
              <a:buChar char="–"/>
            </a:pPr>
            <a:r>
              <a:rPr lang="en-US" sz="1200">
                <a:solidFill>
                  <a:srgbClr val="595959"/>
                </a:solidFill>
              </a:rPr>
              <a:t>sponsor and cosponsor more bills</a:t>
            </a:r>
            <a:endParaRPr/>
          </a:p>
          <a:p>
            <a:pPr indent="-304800" lvl="1" marL="914400" rtl="0" algn="l">
              <a:spcBef>
                <a:spcPts val="420"/>
              </a:spcBef>
              <a:spcAft>
                <a:spcPts val="0"/>
              </a:spcAft>
              <a:buClr>
                <a:srgbClr val="7A0019"/>
              </a:buClr>
              <a:buSzPts val="1200"/>
              <a:buChar char="–"/>
            </a:pPr>
            <a:r>
              <a:rPr lang="en-US" sz="1200">
                <a:solidFill>
                  <a:srgbClr val="595959"/>
                </a:solidFill>
              </a:rPr>
              <a:t>introduce more legislation than men related to women’s rights, children, and family</a:t>
            </a:r>
            <a:endParaRPr sz="1200">
              <a:solidFill>
                <a:srgbClr val="595959"/>
              </a:solidFill>
            </a:endParaRPr>
          </a:p>
          <a:p>
            <a:pPr indent="-304800" lvl="0" marL="457200" rtl="0" algn="l">
              <a:spcBef>
                <a:spcPts val="420"/>
              </a:spcBef>
              <a:spcAft>
                <a:spcPts val="0"/>
              </a:spcAft>
              <a:buClr>
                <a:srgbClr val="7A0019"/>
              </a:buClr>
              <a:buSzPts val="1200"/>
              <a:buChar char="•"/>
            </a:pPr>
            <a:r>
              <a:rPr lang="en-US" sz="1200">
                <a:solidFill>
                  <a:srgbClr val="595959"/>
                </a:solidFill>
              </a:rPr>
              <a:t>bring more federal money back to their constituents </a:t>
            </a:r>
            <a:endParaRPr sz="1200">
              <a:solidFill>
                <a:srgbClr val="595959"/>
              </a:solidFill>
            </a:endParaRPr>
          </a:p>
          <a:p>
            <a:pPr indent="-304800" lvl="1" marL="914400" rtl="0" algn="l">
              <a:spcBef>
                <a:spcPts val="0"/>
              </a:spcBef>
              <a:spcAft>
                <a:spcPts val="0"/>
              </a:spcAft>
              <a:buClr>
                <a:srgbClr val="7A0019"/>
              </a:buClr>
              <a:buSzPts val="1200"/>
              <a:buChar char="–"/>
            </a:pPr>
            <a:r>
              <a:rPr lang="en-US" sz="1200">
                <a:solidFill>
                  <a:srgbClr val="595959"/>
                </a:solidFill>
              </a:rPr>
              <a:t>congresswomen secure about 9% more federal outlay money than congressmen</a:t>
            </a:r>
            <a:endParaRPr sz="1200">
              <a:solidFill>
                <a:srgbClr val="595959"/>
              </a:solidFill>
            </a:endParaRPr>
          </a:p>
          <a:p>
            <a:pPr indent="0" lvl="0" marL="0" rtl="0" algn="l">
              <a:spcBef>
                <a:spcPts val="420"/>
              </a:spcBef>
              <a:spcAft>
                <a:spcPts val="0"/>
              </a:spcAft>
              <a:buNone/>
            </a:pPr>
            <a:r>
              <a:t/>
            </a:r>
            <a:endParaRPr/>
          </a:p>
        </p:txBody>
      </p:sp>
      <p:sp>
        <p:nvSpPr>
          <p:cNvPr id="162" name="Google Shape;162;gdac62beaea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daf4d122f5_0_7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595959"/>
                </a:solidFill>
              </a:rPr>
              <a:t>Women bring unique skills and perspectives to leadership that are vital for our rural communities...especially as they are rapidly becoming more culturally diverse. </a:t>
            </a:r>
            <a:endParaRPr sz="2400">
              <a:solidFill>
                <a:srgbClr val="595959"/>
              </a:solidFill>
            </a:endParaRPr>
          </a:p>
          <a:p>
            <a:pPr indent="0" lvl="0" marL="0" rtl="0" algn="l">
              <a:lnSpc>
                <a:spcPct val="90000"/>
              </a:lnSpc>
              <a:spcBef>
                <a:spcPts val="0"/>
              </a:spcBef>
              <a:spcAft>
                <a:spcPts val="0"/>
              </a:spcAft>
              <a:buNone/>
            </a:pPr>
            <a:r>
              <a:t/>
            </a:r>
            <a:endParaRPr sz="2400">
              <a:solidFill>
                <a:srgbClr val="000000"/>
              </a:solidFill>
            </a:endParaRPr>
          </a:p>
          <a:p>
            <a:pPr indent="0" lvl="0" marL="0" rtl="0" algn="l">
              <a:lnSpc>
                <a:spcPct val="90000"/>
              </a:lnSpc>
              <a:spcBef>
                <a:spcPts val="0"/>
              </a:spcBef>
              <a:spcAft>
                <a:spcPts val="0"/>
              </a:spcAft>
              <a:buNone/>
            </a:pPr>
            <a:r>
              <a:rPr lang="en-US" sz="2400">
                <a:solidFill>
                  <a:srgbClr val="000000"/>
                </a:solidFill>
              </a:rPr>
              <a:t>A s</a:t>
            </a:r>
            <a:r>
              <a:rPr lang="en-US" sz="2400">
                <a:solidFill>
                  <a:srgbClr val="000000"/>
                </a:solidFill>
              </a:rPr>
              <a:t>tudy by Eldonna Sylivia showed that </a:t>
            </a:r>
            <a:r>
              <a:rPr lang="en-US" sz="2400">
                <a:solidFill>
                  <a:srgbClr val="CC0000"/>
                </a:solidFill>
                <a:highlight>
                  <a:srgbClr val="F8F8F8"/>
                </a:highlight>
              </a:rPr>
              <a:t>compared to male leaders, women are more likely to be: Nurturing, Democratic, Inclusive, Reciprocal, Creative, Resourceful, Open, and Accepting of Diversity. </a:t>
            </a:r>
            <a:endParaRPr sz="2400">
              <a:solidFill>
                <a:srgbClr val="CC0000"/>
              </a:solidFill>
              <a:highlight>
                <a:srgbClr val="F8F8F8"/>
              </a:highlight>
            </a:endParaRPr>
          </a:p>
          <a:p>
            <a:pPr indent="0" lvl="0" marL="0" rtl="0" algn="l">
              <a:spcBef>
                <a:spcPts val="0"/>
              </a:spcBef>
              <a:spcAft>
                <a:spcPts val="0"/>
              </a:spcAft>
              <a:buNone/>
            </a:pPr>
            <a:r>
              <a:t/>
            </a:r>
            <a:endParaRPr sz="2400">
              <a:solidFill>
                <a:srgbClr val="595959"/>
              </a:solidFill>
            </a:endParaRPr>
          </a:p>
          <a:p>
            <a:pPr indent="0" lvl="0" marL="0" rtl="0" algn="l">
              <a:spcBef>
                <a:spcPts val="0"/>
              </a:spcBef>
              <a:spcAft>
                <a:spcPts val="0"/>
              </a:spcAft>
              <a:buNone/>
            </a:pPr>
            <a:r>
              <a:rPr lang="en-US" sz="2400">
                <a:solidFill>
                  <a:srgbClr val="595959"/>
                </a:solidFill>
              </a:rPr>
              <a:t>It is particularly important to have women of color and Native American women in leadership because studies have shown they better represent the interests &amp; issues of their communities.</a:t>
            </a:r>
            <a:endParaRPr sz="2400">
              <a:solidFill>
                <a:srgbClr val="595959"/>
              </a:solidFill>
            </a:endParaRPr>
          </a:p>
          <a:p>
            <a:pPr indent="0" lvl="0" marL="0" rtl="0" algn="l">
              <a:spcBef>
                <a:spcPts val="0"/>
              </a:spcBef>
              <a:spcAft>
                <a:spcPts val="0"/>
              </a:spcAft>
              <a:buNone/>
            </a:pPr>
            <a:r>
              <a:t/>
            </a:r>
            <a:endParaRPr sz="2400">
              <a:solidFill>
                <a:srgbClr val="CC0000"/>
              </a:solidFill>
              <a:highlight>
                <a:srgbClr val="F8F8F8"/>
              </a:highlight>
            </a:endParaRPr>
          </a:p>
        </p:txBody>
      </p:sp>
      <p:sp>
        <p:nvSpPr>
          <p:cNvPr id="171" name="Google Shape;171;gdaf4d122f5_0_7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dac62beaea_0_37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dac62beaea_0_37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270"/>
              </a:spcBef>
              <a:spcAft>
                <a:spcPts val="0"/>
              </a:spcAft>
              <a:buNone/>
            </a:pPr>
            <a:r>
              <a:rPr lang="en-US" sz="2400"/>
              <a:t>Given this disparity of women in leadership, Teresa set out on a mission to figure out how to better support women and enable them to take on more leadership roles. Thanks to funding from RSDP and CURA, the pilot of 100 in 100 project was born. </a:t>
            </a:r>
            <a:endParaRPr sz="2400"/>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dceb6df7c1_0_3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The pilot focused on NW Minnesota, which we roughly defined as these three Native Nations and sixteen counties.</a:t>
            </a:r>
            <a:endParaRPr sz="2400"/>
          </a:p>
        </p:txBody>
      </p:sp>
      <p:sp>
        <p:nvSpPr>
          <p:cNvPr id="183" name="Google Shape;183;gdceb6df7c1_0_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dceb6df7c1_0_2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There were three main research questions we wanted to explore in the Pilot project.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The first was “What leadership barriers do women face in NW Minnesota?” After living in Bemidji I knew the answer to this question was snow. So. Much. Snow.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OK, in all seriousness, we wanted to know what ARE the main things holding women back (beyond the occasional snowstorm)?</a:t>
            </a:r>
            <a:endParaRPr sz="2400"/>
          </a:p>
        </p:txBody>
      </p:sp>
      <p:sp>
        <p:nvSpPr>
          <p:cNvPr id="191" name="Google Shape;191;gdceb6df7c1_0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dceb6df7c1_0_2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The second question was “How can we support and empower women to take on more leadership roles?”</a:t>
            </a:r>
            <a:endParaRPr sz="2400"/>
          </a:p>
        </p:txBody>
      </p:sp>
      <p:sp>
        <p:nvSpPr>
          <p:cNvPr id="199" name="Google Shape;199;gdceb6df7c1_0_2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dceb6df7c1_0_30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The third question was “How can we identify, connect, and build stronger networks in northwestern Minnesota?”</a:t>
            </a:r>
            <a:endParaRPr sz="2400"/>
          </a:p>
        </p:txBody>
      </p:sp>
      <p:sp>
        <p:nvSpPr>
          <p:cNvPr id="207" name="Google Shape;207;gdceb6df7c1_0_3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daf4d122f5_0_100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t>Let me start by introducing myself. My name is Kate Stower and I am a</a:t>
            </a:r>
            <a:endParaRPr sz="2400"/>
          </a:p>
          <a:p>
            <a:pPr indent="-381000" lvl="0" marL="457200" rtl="0" algn="l">
              <a:lnSpc>
                <a:spcPct val="100000"/>
              </a:lnSpc>
              <a:spcBef>
                <a:spcPts val="0"/>
              </a:spcBef>
              <a:spcAft>
                <a:spcPts val="0"/>
              </a:spcAft>
              <a:buClr>
                <a:schemeClr val="dk1"/>
              </a:buClr>
              <a:buSzPts val="2400"/>
              <a:buChar char="●"/>
            </a:pPr>
            <a:r>
              <a:rPr lang="en-US" sz="2400"/>
              <a:t>Former educator-- I taught high social studies in Bemidji, worked at the Minnesota Historical Society, and supported educators at Minnesota Department of Education.</a:t>
            </a:r>
            <a:endParaRPr sz="2400"/>
          </a:p>
          <a:p>
            <a:pPr indent="-381000" lvl="0" marL="457200" rtl="0" algn="l">
              <a:spcBef>
                <a:spcPts val="0"/>
              </a:spcBef>
              <a:spcAft>
                <a:spcPts val="0"/>
              </a:spcAft>
              <a:buClr>
                <a:schemeClr val="dk1"/>
              </a:buClr>
              <a:buSzPts val="2400"/>
              <a:buChar char="●"/>
            </a:pPr>
            <a:r>
              <a:rPr lang="en-US" sz="2400"/>
              <a:t>I am the wife of one very patient husband-- especially when I announced I wanted to quit my job and go back to school. </a:t>
            </a:r>
            <a:endParaRPr sz="2400"/>
          </a:p>
          <a:p>
            <a:pPr indent="-381000" lvl="0" marL="457200" rtl="0" algn="l">
              <a:spcBef>
                <a:spcPts val="0"/>
              </a:spcBef>
              <a:spcAft>
                <a:spcPts val="0"/>
              </a:spcAft>
              <a:buClr>
                <a:schemeClr val="dk1"/>
              </a:buClr>
              <a:buSzPts val="2400"/>
              <a:buChar char="●"/>
            </a:pPr>
            <a:r>
              <a:rPr lang="en-US" sz="2400"/>
              <a:t>I am the mom of three wonderful kids, 1 dog, and two chickens.</a:t>
            </a:r>
            <a:endParaRPr sz="2400"/>
          </a:p>
          <a:p>
            <a:pPr indent="-381000" lvl="0" marL="457200" rtl="0" algn="l">
              <a:spcBef>
                <a:spcPts val="0"/>
              </a:spcBef>
              <a:spcAft>
                <a:spcPts val="0"/>
              </a:spcAft>
              <a:buClr>
                <a:schemeClr val="dk1"/>
              </a:buClr>
              <a:buSzPts val="2400"/>
              <a:buChar char="●"/>
            </a:pPr>
            <a:r>
              <a:rPr lang="en-US" sz="2400"/>
              <a:t>I am a cancer survivor-- which started me off on this journey to make a career switch I had been considering for a long time.</a:t>
            </a:r>
            <a:endParaRPr sz="2400"/>
          </a:p>
          <a:p>
            <a:pPr indent="-381000" lvl="0" marL="457200" rtl="0" algn="l">
              <a:lnSpc>
                <a:spcPct val="100000"/>
              </a:lnSpc>
              <a:spcBef>
                <a:spcPts val="0"/>
              </a:spcBef>
              <a:spcAft>
                <a:spcPts val="0"/>
              </a:spcAft>
              <a:buClr>
                <a:schemeClr val="dk1"/>
              </a:buClr>
              <a:buSzPts val="2400"/>
              <a:buChar char="●"/>
            </a:pPr>
            <a:r>
              <a:rPr lang="en-US" sz="2400"/>
              <a:t>For the past three years I have been a graduate student in the Urban and Regional Planning Program at the U of M-- focusing on rural development and public engagement. </a:t>
            </a:r>
            <a:endParaRPr sz="2400"/>
          </a:p>
          <a:p>
            <a:pPr indent="-381000" lvl="1" marL="914400" rtl="0" algn="l">
              <a:lnSpc>
                <a:spcPct val="100000"/>
              </a:lnSpc>
              <a:spcBef>
                <a:spcPts val="0"/>
              </a:spcBef>
              <a:spcAft>
                <a:spcPts val="0"/>
              </a:spcAft>
              <a:buClr>
                <a:schemeClr val="dk1"/>
              </a:buClr>
              <a:buSzPts val="2400"/>
              <a:buChar char="○"/>
            </a:pPr>
            <a:r>
              <a:rPr lang="en-US" sz="2400">
                <a:solidFill>
                  <a:srgbClr val="222222"/>
                </a:solidFill>
              </a:rPr>
              <a:t>I am especially interested in finding creative ways to engage diverse groups who have been historically underrepresented in community leadership-- including women, people of color, and new immigrants. </a:t>
            </a:r>
            <a:endParaRPr sz="2400"/>
          </a:p>
          <a:p>
            <a:pPr indent="0" lvl="0" marL="0" rtl="0" algn="l">
              <a:lnSpc>
                <a:spcPct val="100000"/>
              </a:lnSpc>
              <a:spcBef>
                <a:spcPts val="0"/>
              </a:spcBef>
              <a:spcAft>
                <a:spcPts val="0"/>
              </a:spcAft>
              <a:buSzPts val="1400"/>
              <a:buNone/>
            </a:pPr>
            <a:r>
              <a:t/>
            </a:r>
            <a:endParaRPr sz="2400"/>
          </a:p>
        </p:txBody>
      </p:sp>
      <p:sp>
        <p:nvSpPr>
          <p:cNvPr id="72" name="Google Shape;72;gdaf4d122f5_0_10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dac62beaea_0_377: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dac62beaea_0_37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270"/>
              </a:spcBef>
              <a:spcAft>
                <a:spcPts val="0"/>
              </a:spcAft>
              <a:buNone/>
            </a:pPr>
            <a:r>
              <a:rPr lang="en-US" sz="2400"/>
              <a:t>There were four phases in the Pilot project.</a:t>
            </a:r>
            <a:endParaRPr sz="2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dac62beaea_0_4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dac62beaea_0_4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270"/>
              </a:spcBef>
              <a:spcAft>
                <a:spcPts val="0"/>
              </a:spcAft>
              <a:buClr>
                <a:schemeClr val="dk1"/>
              </a:buClr>
              <a:buSzPts val="1100"/>
              <a:buFont typeface="Arial"/>
              <a:buNone/>
            </a:pPr>
            <a:r>
              <a:rPr lang="en-US" sz="2400"/>
              <a:t>In the lit review I looked at research related to women’s barriers to leadership in elected office, business, academia, and other fields; benefits and challenges of mentoring for women, and benefits and challenges of women’s networks. I also explored best practices in online focus group facilitation and online learning. I tried (with limited success) to find research focused on women’s leadership in rural areas or small towns. </a:t>
            </a:r>
            <a:endParaRPr sz="2400"/>
          </a:p>
          <a:p>
            <a:pPr indent="0" lvl="0" marL="0" rtl="0" algn="l">
              <a:spcBef>
                <a:spcPts val="270"/>
              </a:spcBef>
              <a:spcAft>
                <a:spcPts val="0"/>
              </a:spcAft>
              <a:buNone/>
            </a:pPr>
            <a:r>
              <a:t/>
            </a:r>
            <a:endParaRPr sz="2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dac62beaea_0_47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dac62beaea_0_47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000000"/>
                </a:solidFill>
              </a:rPr>
              <a:t>The second phase of the Pilot project was a survey targeting individuals who were </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Women</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Over the age of 18</a:t>
            </a:r>
            <a:endParaRPr sz="2400">
              <a:solidFill>
                <a:srgbClr val="000000"/>
              </a:solidFill>
            </a:endParaRPr>
          </a:p>
          <a:p>
            <a:pPr indent="-381000" lvl="0" marL="457200" rtl="0" algn="l">
              <a:spcBef>
                <a:spcPts val="0"/>
              </a:spcBef>
              <a:spcAft>
                <a:spcPts val="0"/>
              </a:spcAft>
              <a:buClr>
                <a:srgbClr val="000000"/>
              </a:buClr>
              <a:buSzPts val="2400"/>
              <a:buChar char="●"/>
            </a:pPr>
            <a:r>
              <a:rPr lang="en-US" sz="2400">
                <a:solidFill>
                  <a:srgbClr val="000000"/>
                </a:solidFill>
              </a:rPr>
              <a:t>Lived, worked, or had a connection to Northwestern Minnesota</a:t>
            </a:r>
            <a:endParaRPr sz="2400">
              <a:solidFill>
                <a:srgbClr val="000000"/>
              </a:solidFill>
            </a:endParaRPr>
          </a:p>
          <a:p>
            <a:pPr indent="0" lvl="0" marL="0" rtl="0" algn="l">
              <a:spcBef>
                <a:spcPts val="27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dac62beaea_0_41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dac62beaea_0_4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400"/>
              <a:t>The third phase of the Pilot project was a series of four </a:t>
            </a:r>
            <a:r>
              <a:rPr lang="en-US" sz="2400"/>
              <a:t>Convenings (or online meetings) held over two weeks in March. </a:t>
            </a:r>
            <a:r>
              <a:rPr lang="en-US" sz="2400">
                <a:solidFill>
                  <a:srgbClr val="FFFFFF"/>
                </a:solidFill>
              </a:rPr>
              <a:t>online meetings</a:t>
            </a:r>
            <a:endParaRPr sz="2400">
              <a:solidFill>
                <a:srgbClr val="FFFFFF"/>
              </a:solidFill>
            </a:endParaRPr>
          </a:p>
          <a:p>
            <a:pPr indent="0" lvl="0" marL="0" rtl="0" algn="l">
              <a:spcBef>
                <a:spcPts val="0"/>
              </a:spcBef>
              <a:spcAft>
                <a:spcPts val="0"/>
              </a:spcAft>
              <a:buNone/>
            </a:pPr>
            <a:r>
              <a:t/>
            </a:r>
            <a:endParaRPr sz="1200"/>
          </a:p>
          <a:p>
            <a:pPr indent="0" lvl="0" marL="0" rtl="0" algn="l">
              <a:spcBef>
                <a:spcPts val="0"/>
              </a:spcBef>
              <a:spcAft>
                <a:spcPts val="0"/>
              </a:spcAft>
              <a:buClr>
                <a:schemeClr val="dk1"/>
              </a:buClr>
              <a:buSzPts val="1400"/>
              <a:buFont typeface="Arial"/>
              <a:buNone/>
            </a:pPr>
            <a:r>
              <a:t/>
            </a:r>
            <a:endParaRPr sz="1200"/>
          </a:p>
          <a:p>
            <a:pPr indent="0" lvl="0" marL="0" rtl="0" algn="l">
              <a:spcBef>
                <a:spcPts val="27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daf4d122f5_0_1235: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daf4d122f5_0_12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rgbClr val="000000"/>
                </a:solidFill>
              </a:rPr>
              <a:t>The last phase was to wrap up the </a:t>
            </a:r>
            <a:r>
              <a:rPr lang="en-US" sz="2400"/>
              <a:t>Pilot project and prepare to scale up for the statewide launch of 100 in 100. </a:t>
            </a:r>
            <a:endParaRPr sz="2400"/>
          </a:p>
          <a:p>
            <a:pPr indent="0" lvl="0" marL="0" rtl="0" algn="l">
              <a:spcBef>
                <a:spcPts val="0"/>
              </a:spcBef>
              <a:spcAft>
                <a:spcPts val="0"/>
              </a:spcAft>
              <a:buNone/>
            </a:pPr>
            <a:r>
              <a:t/>
            </a:r>
            <a:endParaRPr sz="2400">
              <a:solidFill>
                <a:srgbClr val="000000"/>
              </a:solidFill>
            </a:endParaRPr>
          </a:p>
          <a:p>
            <a:pPr indent="0" lvl="0" marL="0" rtl="0" algn="l">
              <a:spcBef>
                <a:spcPts val="0"/>
              </a:spcBef>
              <a:spcAft>
                <a:spcPts val="0"/>
              </a:spcAft>
              <a:buNone/>
            </a:pPr>
            <a:r>
              <a:rPr lang="en-US" sz="2400">
                <a:solidFill>
                  <a:srgbClr val="000000"/>
                </a:solidFill>
              </a:rPr>
              <a:t>We also established a </a:t>
            </a:r>
            <a:r>
              <a:rPr lang="en-US" sz="2400">
                <a:solidFill>
                  <a:srgbClr val="000000"/>
                </a:solidFill>
              </a:rPr>
              <a:t>Facebook Group for NW MN women who participated in the Pilot project to continue to connect. If you are from NW, find us on Facebook! </a:t>
            </a:r>
            <a:r>
              <a:rPr lang="en-US" sz="2400" u="sng">
                <a:solidFill>
                  <a:schemeClr val="hlink"/>
                </a:solidFill>
                <a:hlinkClick r:id="rId2"/>
              </a:rPr>
              <a:t>https://www.facebook.com/groups/100in100network/</a:t>
            </a:r>
            <a:endParaRPr sz="2400">
              <a:solidFill>
                <a:schemeClr val="lt1"/>
              </a:solidFill>
            </a:endParaRPr>
          </a:p>
          <a:p>
            <a:pPr indent="0" lvl="0" marL="0" rtl="0" algn="l">
              <a:spcBef>
                <a:spcPts val="0"/>
              </a:spcBef>
              <a:spcAft>
                <a:spcPts val="0"/>
              </a:spcAft>
              <a:buNone/>
            </a:pPr>
            <a:r>
              <a:t/>
            </a:r>
            <a:endParaRPr sz="1400">
              <a:solidFill>
                <a:srgbClr val="000000"/>
              </a:solidFill>
            </a:endParaRPr>
          </a:p>
          <a:p>
            <a:pPr indent="0" lvl="0" marL="0" rtl="0" algn="l">
              <a:spcBef>
                <a:spcPts val="0"/>
              </a:spcBef>
              <a:spcAft>
                <a:spcPts val="0"/>
              </a:spcAft>
              <a:buNone/>
            </a:pPr>
            <a:r>
              <a:t/>
            </a:r>
            <a:endParaRPr sz="2400">
              <a:solidFill>
                <a:srgbClr val="000000"/>
              </a:solidFill>
            </a:endParaRPr>
          </a:p>
          <a:p>
            <a:pPr indent="0" lvl="0" marL="0" rtl="0" algn="l">
              <a:spcBef>
                <a:spcPts val="27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daf4d122f5_0_12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Beginning this summer (I guess that’s NOW...how is it June already?!) </a:t>
            </a:r>
            <a:endParaRPr sz="2400"/>
          </a:p>
          <a:p>
            <a:pPr indent="0" lvl="0" marL="0" rtl="0" algn="l">
              <a:lnSpc>
                <a:spcPct val="100000"/>
              </a:lnSpc>
              <a:spcBef>
                <a:spcPts val="270"/>
              </a:spcBef>
              <a:spcAft>
                <a:spcPts val="0"/>
              </a:spcAft>
              <a:buSzPts val="1400"/>
              <a:buNone/>
            </a:pPr>
            <a:r>
              <a:rPr lang="en-US" sz="2400"/>
              <a:t>100 in 100 will be moving across the state with the ultimate goal of holding 100 virtual convenings.  </a:t>
            </a:r>
            <a:endParaRPr sz="2400"/>
          </a:p>
        </p:txBody>
      </p:sp>
      <p:sp>
        <p:nvSpPr>
          <p:cNvPr id="251" name="Google Shape;251;gdaf4d122f5_0_12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dac62beaea_0_38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dac62beaea_0_38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270"/>
              </a:spcBef>
              <a:spcAft>
                <a:spcPts val="0"/>
              </a:spcAft>
              <a:buNone/>
            </a:pPr>
            <a:r>
              <a:rPr lang="en-US" sz="2400"/>
              <a:t>Let’s dive in and look at the findings from our Pilot project that will inform the statewide project! </a:t>
            </a:r>
            <a:endParaRPr sz="24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daf4d122f5_0_2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480"/>
              </a:spcBef>
              <a:spcAft>
                <a:spcPts val="0"/>
              </a:spcAft>
              <a:buNone/>
            </a:pPr>
            <a:r>
              <a:rPr b="1" lang="en-US" sz="2400">
                <a:latin typeface="Avenir"/>
                <a:ea typeface="Avenir"/>
                <a:cs typeface="Avenir"/>
                <a:sym typeface="Avenir"/>
              </a:rPr>
              <a:t>The survey that we launched in Phase II resulted in </a:t>
            </a:r>
            <a:r>
              <a:rPr b="1" lang="en-US" sz="2400">
                <a:latin typeface="Avenir"/>
                <a:ea typeface="Avenir"/>
                <a:cs typeface="Avenir"/>
                <a:sym typeface="Avenir"/>
              </a:rPr>
              <a:t>169 responses.</a:t>
            </a:r>
            <a:endParaRPr b="1" sz="2400">
              <a:latin typeface="Avenir"/>
              <a:ea typeface="Avenir"/>
              <a:cs typeface="Avenir"/>
              <a:sym typeface="Avenir"/>
            </a:endParaRPr>
          </a:p>
          <a:p>
            <a:pPr indent="-381000" lvl="0" marL="457200" rtl="0" algn="l">
              <a:spcBef>
                <a:spcPts val="1000"/>
              </a:spcBef>
              <a:spcAft>
                <a:spcPts val="0"/>
              </a:spcAft>
              <a:buSzPts val="2400"/>
              <a:buFont typeface="Avenir"/>
              <a:buChar char="●"/>
            </a:pPr>
            <a:r>
              <a:rPr b="1" lang="en-US" sz="2400">
                <a:latin typeface="Avenir"/>
                <a:ea typeface="Avenir"/>
                <a:cs typeface="Avenir"/>
                <a:sym typeface="Avenir"/>
              </a:rPr>
              <a:t>We used the “Snowball invitation” method: inviting an initial group of Connectors to extend the survey invitation to women in their networks, and so on. </a:t>
            </a:r>
            <a:endParaRPr b="1" sz="2400">
              <a:latin typeface="Avenir"/>
              <a:ea typeface="Avenir"/>
              <a:cs typeface="Avenir"/>
              <a:sym typeface="Avenir"/>
            </a:endParaRPr>
          </a:p>
          <a:p>
            <a:pPr indent="-381000" lvl="0" marL="457200" rtl="0" algn="l">
              <a:spcBef>
                <a:spcPts val="0"/>
              </a:spcBef>
              <a:spcAft>
                <a:spcPts val="0"/>
              </a:spcAft>
              <a:buSzPts val="2400"/>
              <a:buFont typeface="Avenir"/>
              <a:buChar char="●"/>
            </a:pPr>
            <a:r>
              <a:rPr b="1" lang="en-US" sz="2400">
                <a:latin typeface="Avenir"/>
                <a:ea typeface="Avenir"/>
                <a:cs typeface="Avenir"/>
                <a:sym typeface="Avenir"/>
              </a:rPr>
              <a:t>There were 22 questions, of which six were demographic questions. </a:t>
            </a:r>
            <a:endParaRPr sz="1200"/>
          </a:p>
          <a:p>
            <a:pPr indent="-381000" lvl="0" marL="457200" rtl="0" algn="l">
              <a:lnSpc>
                <a:spcPct val="100000"/>
              </a:lnSpc>
              <a:spcBef>
                <a:spcPts val="0"/>
              </a:spcBef>
              <a:spcAft>
                <a:spcPts val="0"/>
              </a:spcAft>
              <a:buSzPts val="2400"/>
              <a:buChar char="●"/>
            </a:pPr>
            <a:r>
              <a:rPr lang="en-US" sz="2400"/>
              <a:t>84% of our</a:t>
            </a:r>
            <a:r>
              <a:rPr lang="en-US" sz="2400"/>
              <a:t> survey respondents were age 27-64 </a:t>
            </a:r>
            <a:endParaRPr sz="2400"/>
          </a:p>
        </p:txBody>
      </p:sp>
      <p:sp>
        <p:nvSpPr>
          <p:cNvPr id="266" name="Google Shape;266;gdaf4d122f5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daf4d122f5_0_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A</a:t>
            </a:r>
            <a:r>
              <a:rPr lang="en-US" sz="2400"/>
              <a:t>t least 11% of our survey respondents were women of color (of the women who answered the questions about race and ethnicity).</a:t>
            </a:r>
            <a:endParaRPr sz="2400"/>
          </a:p>
          <a:p>
            <a:pPr indent="0" lvl="0" marL="0" rtl="0" algn="l">
              <a:lnSpc>
                <a:spcPct val="100000"/>
              </a:lnSpc>
              <a:spcBef>
                <a:spcPts val="270"/>
              </a:spcBef>
              <a:spcAft>
                <a:spcPts val="0"/>
              </a:spcAft>
              <a:buSzPts val="1400"/>
              <a:buNone/>
            </a:pPr>
            <a:r>
              <a:t/>
            </a:r>
            <a:endParaRPr/>
          </a:p>
        </p:txBody>
      </p:sp>
      <p:sp>
        <p:nvSpPr>
          <p:cNvPr id="275" name="Google Shape;275;gdaf4d122f5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daf4d122f5_0_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The highest number of responses were from Polk County, and our </a:t>
            </a:r>
            <a:r>
              <a:rPr lang="en-US" sz="2400"/>
              <a:t>herculean</a:t>
            </a:r>
            <a:r>
              <a:rPr lang="en-US" sz="2400"/>
              <a:t> outreach effort to identify women in every county resulted in getting survey results from across the region. </a:t>
            </a:r>
            <a:endParaRPr sz="2400"/>
          </a:p>
          <a:p>
            <a:pPr indent="0" lvl="0" marL="0" rtl="0" algn="l">
              <a:lnSpc>
                <a:spcPct val="100000"/>
              </a:lnSpc>
              <a:spcBef>
                <a:spcPts val="270"/>
              </a:spcBef>
              <a:spcAft>
                <a:spcPts val="0"/>
              </a:spcAft>
              <a:buSzPts val="1400"/>
              <a:buNone/>
            </a:pPr>
            <a:r>
              <a:rPr lang="en-US" sz="2400"/>
              <a:t>(</a:t>
            </a:r>
            <a:r>
              <a:rPr lang="en-US" sz="2400"/>
              <a:t>Unknown county=4)</a:t>
            </a:r>
            <a:endParaRPr sz="2400"/>
          </a:p>
          <a:p>
            <a:pPr indent="0" lvl="0" marL="0" rtl="0" algn="l">
              <a:lnSpc>
                <a:spcPct val="100000"/>
              </a:lnSpc>
              <a:spcBef>
                <a:spcPts val="270"/>
              </a:spcBef>
              <a:spcAft>
                <a:spcPts val="0"/>
              </a:spcAft>
              <a:buSzPts val="1400"/>
              <a:buNone/>
            </a:pPr>
            <a:r>
              <a:t/>
            </a:r>
            <a:endParaRPr/>
          </a:p>
          <a:p>
            <a:pPr indent="0" lvl="0" marL="0" rtl="0" algn="l">
              <a:lnSpc>
                <a:spcPct val="100000"/>
              </a:lnSpc>
              <a:spcBef>
                <a:spcPts val="270"/>
              </a:spcBef>
              <a:spcAft>
                <a:spcPts val="0"/>
              </a:spcAft>
              <a:buSzPts val="1400"/>
              <a:buNone/>
            </a:pPr>
            <a:r>
              <a:t/>
            </a:r>
            <a:endParaRPr/>
          </a:p>
        </p:txBody>
      </p:sp>
      <p:sp>
        <p:nvSpPr>
          <p:cNvPr id="284" name="Google Shape;284;gdaf4d122f5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daf4d122f5_0_6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I was fortunate enough to get hired by Teresa Kittridge last fall as a graduate research assistant, and have learned so much from both Teresa and our project partner from RSDP, Linda Kingery.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This project was a culmination of so many things I have explored over the course of my graduate studies. Our team was constantly challenging one another to find more equitable and effective methods of community engagement that would help lift up rural women. I will forever be </a:t>
            </a:r>
            <a:r>
              <a:rPr lang="en-US" sz="2400"/>
              <a:t>grateful</a:t>
            </a:r>
            <a:r>
              <a:rPr lang="en-US" sz="2400"/>
              <a:t> for their support and mentorship, echoing so many of the women in this study who commented on the value of these resources.    </a:t>
            </a:r>
            <a:endParaRPr sz="2400"/>
          </a:p>
        </p:txBody>
      </p:sp>
      <p:sp>
        <p:nvSpPr>
          <p:cNvPr id="81" name="Google Shape;81;gdaf4d122f5_0_6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af4d122f5_0_2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293" name="Google Shape;293;gdaf4d122f5_0_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dac62beaea_0_6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400"/>
              <a:t>The four Convenings held during Phase III had two main goals</a:t>
            </a:r>
            <a:r>
              <a:rPr lang="en-US" sz="2400"/>
              <a:t>:</a:t>
            </a:r>
            <a:endParaRPr sz="2400"/>
          </a:p>
          <a:p>
            <a:pPr indent="-381000" lvl="0" marL="457200" rtl="0" algn="l">
              <a:spcBef>
                <a:spcPts val="0"/>
              </a:spcBef>
              <a:spcAft>
                <a:spcPts val="0"/>
              </a:spcAft>
              <a:buClr>
                <a:schemeClr val="dk1"/>
              </a:buClr>
              <a:buSzPts val="2400"/>
              <a:buChar char="★"/>
            </a:pPr>
            <a:r>
              <a:rPr lang="en-US" sz="2400"/>
              <a:t>Conduct a focus group-- get feedback on how to establish a women’s network that could provide support &amp; help rural women overcome barriers to leadership.</a:t>
            </a:r>
            <a:endParaRPr sz="2400"/>
          </a:p>
          <a:p>
            <a:pPr indent="-381000" lvl="0" marL="457200" rtl="0" algn="l">
              <a:spcBef>
                <a:spcPts val="0"/>
              </a:spcBef>
              <a:spcAft>
                <a:spcPts val="0"/>
              </a:spcAft>
              <a:buClr>
                <a:schemeClr val="dk1"/>
              </a:buClr>
              <a:buSzPts val="2400"/>
              <a:buChar char="★"/>
            </a:pPr>
            <a:r>
              <a:rPr lang="en-US" sz="2400"/>
              <a:t>Provide networking time that would allow participants to see what a women’s network </a:t>
            </a:r>
            <a:r>
              <a:rPr lang="en-US" sz="2400">
                <a:solidFill>
                  <a:srgbClr val="000000"/>
                </a:solidFill>
              </a:rPr>
              <a:t>could offer.</a:t>
            </a:r>
            <a:endParaRPr sz="2400">
              <a:solidFill>
                <a:srgbClr val="000000"/>
              </a:solidFill>
            </a:endParaRPr>
          </a:p>
          <a:p>
            <a:pPr indent="0" lvl="0" marL="0" rtl="0" algn="l">
              <a:lnSpc>
                <a:spcPct val="150000"/>
              </a:lnSpc>
              <a:spcBef>
                <a:spcPts val="0"/>
              </a:spcBef>
              <a:spcAft>
                <a:spcPts val="0"/>
              </a:spcAft>
              <a:buNone/>
            </a:pPr>
            <a:r>
              <a:rPr lang="en-US" sz="2400">
                <a:solidFill>
                  <a:srgbClr val="000000"/>
                </a:solidFill>
              </a:rPr>
              <a:t>At these 90-minute Convenings, all conducted virtually via Zoom, we hosted a total of 41 Participants. They self- selected after receiving a mass invitation to our newly established contact list (many of them survey respondents), or on the website or social media. </a:t>
            </a:r>
            <a:endParaRPr sz="2400">
              <a:solidFill>
                <a:srgbClr val="000000"/>
              </a:solidFill>
            </a:endParaRPr>
          </a:p>
          <a:p>
            <a:pPr indent="0" lvl="0" marL="0" rtl="0" algn="l">
              <a:lnSpc>
                <a:spcPct val="100000"/>
              </a:lnSpc>
              <a:spcBef>
                <a:spcPts val="270"/>
              </a:spcBef>
              <a:spcAft>
                <a:spcPts val="0"/>
              </a:spcAft>
              <a:buSzPts val="1400"/>
              <a:buNone/>
            </a:pPr>
            <a:r>
              <a:rPr lang="en-US" sz="2400"/>
              <a:t>Similar to the survey, 80% of the participants in our four pilot Convenings were age 27-64. </a:t>
            </a:r>
            <a:endParaRPr sz="2400"/>
          </a:p>
        </p:txBody>
      </p:sp>
      <p:sp>
        <p:nvSpPr>
          <p:cNvPr id="300" name="Google Shape;300;gdac62beaea_0_6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daf4d122f5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A</a:t>
            </a:r>
            <a:r>
              <a:rPr lang="en-US" sz="2400"/>
              <a:t>t least 10% of the Convening participants were women of color. (</a:t>
            </a:r>
            <a:r>
              <a:rPr lang="en-US" sz="2400"/>
              <a:t>Of the women who indicated their race and ethnicity on the Registration Form) </a:t>
            </a:r>
            <a:endParaRPr sz="2400"/>
          </a:p>
        </p:txBody>
      </p:sp>
      <p:sp>
        <p:nvSpPr>
          <p:cNvPr id="309" name="Google Shape;309;gdaf4d122f5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dac62beaea_0_6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Similar to the Survey w</a:t>
            </a:r>
            <a:r>
              <a:rPr lang="en-US" sz="2400"/>
              <a:t>e had attendees from most of the counties in Northwestern Minnesota represented at the Pilot Convenings.</a:t>
            </a:r>
            <a:endParaRPr sz="2400"/>
          </a:p>
          <a:p>
            <a:pPr indent="0" lvl="0" marL="0" rtl="0" algn="l">
              <a:lnSpc>
                <a:spcPct val="100000"/>
              </a:lnSpc>
              <a:spcBef>
                <a:spcPts val="270"/>
              </a:spcBef>
              <a:spcAft>
                <a:spcPts val="0"/>
              </a:spcAft>
              <a:buSzPts val="1400"/>
              <a:buNone/>
            </a:pPr>
            <a:r>
              <a:rPr lang="en-US" sz="2400"/>
              <a:t>  </a:t>
            </a:r>
            <a:endParaRPr sz="2400"/>
          </a:p>
          <a:p>
            <a:pPr indent="0" lvl="0" marL="0" rtl="0" algn="l">
              <a:lnSpc>
                <a:spcPct val="100000"/>
              </a:lnSpc>
              <a:spcBef>
                <a:spcPts val="270"/>
              </a:spcBef>
              <a:spcAft>
                <a:spcPts val="0"/>
              </a:spcAft>
              <a:buSzPts val="1400"/>
              <a:buNone/>
            </a:pPr>
            <a:r>
              <a:rPr lang="en-US" sz="2400"/>
              <a:t>(Unknown county=4)</a:t>
            </a:r>
            <a:endParaRPr sz="2400"/>
          </a:p>
          <a:p>
            <a:pPr indent="0" lvl="0" marL="0" rtl="0" algn="l">
              <a:lnSpc>
                <a:spcPct val="100000"/>
              </a:lnSpc>
              <a:spcBef>
                <a:spcPts val="270"/>
              </a:spcBef>
              <a:spcAft>
                <a:spcPts val="0"/>
              </a:spcAft>
              <a:buSzPts val="1400"/>
              <a:buNone/>
            </a:pPr>
            <a:r>
              <a:rPr lang="en-US" sz="2400" u="sng">
                <a:solidFill>
                  <a:schemeClr val="hlink"/>
                </a:solidFill>
                <a:hlinkClick r:id="rId2"/>
              </a:rPr>
              <a:t>https://docs.google.com/spreadsheets/d/1lF7RyukKlTuNQ_SZEPLTLSaN9xhBGksPnm1r04SkGfg/edit#gid=1647698734</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a:p>
        </p:txBody>
      </p:sp>
      <p:sp>
        <p:nvSpPr>
          <p:cNvPr id="318" name="Google Shape;318;gdac62beaea_0_6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dac62beaea_0_43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a:t>How much time should be devoted to Network building versus focus group?</a:t>
            </a:r>
            <a:endParaRPr/>
          </a:p>
          <a:p>
            <a:pPr indent="0" lvl="0" marL="0" rtl="0" algn="l">
              <a:lnSpc>
                <a:spcPct val="100000"/>
              </a:lnSpc>
              <a:spcBef>
                <a:spcPts val="270"/>
              </a:spcBef>
              <a:spcAft>
                <a:spcPts val="0"/>
              </a:spcAft>
              <a:buSzPts val="1400"/>
              <a:buNone/>
            </a:pPr>
            <a:r>
              <a:rPr lang="en-US"/>
              <a:t>Done with this slide by 7:35</a:t>
            </a:r>
            <a:endParaRPr/>
          </a:p>
        </p:txBody>
      </p:sp>
      <p:sp>
        <p:nvSpPr>
          <p:cNvPr id="328" name="Google Shape;328;gdac62beaea_0_4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dac62beaea_0_4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335" name="Google Shape;335;gdac62beaea_0_4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daf4d122f5_0_62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In Phase III the Convenings yielded many sources of data-- from the registration form to an online evaluation form. </a:t>
            </a:r>
            <a:endParaRPr sz="2400"/>
          </a:p>
        </p:txBody>
      </p:sp>
      <p:sp>
        <p:nvSpPr>
          <p:cNvPr id="343" name="Google Shape;343;gdaf4d122f5_0_6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daf4d122f5_0_4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Although we exceeded our goal of 100 survey respondents, quantitative researchers would say that our study had a relatively small sample size.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In addition, because we did not have a random sample, the results also reflect a response bias. The women who took the survey and participated in the Convenings were self-selected, so the results may overrepresent certain groups or interests (such as leadership. Over 70% of our survey respondents self-identified as a leader, so clearly our project on women’s leadership attracted women who are already interested in leadership.)</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However, in my quantitative analysis, the significance tests showed there were almost no statistically significant differences in the responses of self-identified leaders and non-leaders. </a:t>
            </a:r>
            <a:endParaRPr sz="2400"/>
          </a:p>
        </p:txBody>
      </p:sp>
      <p:sp>
        <p:nvSpPr>
          <p:cNvPr id="351" name="Google Shape;351;gdaf4d122f5_0_4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dceb6df7c1_0_3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270"/>
              </a:spcBef>
              <a:spcAft>
                <a:spcPts val="0"/>
              </a:spcAft>
              <a:buClr>
                <a:schemeClr val="dk1"/>
              </a:buClr>
              <a:buSzPts val="1400"/>
              <a:buFont typeface="Arial"/>
              <a:buNone/>
            </a:pPr>
            <a:r>
              <a:rPr lang="en-US" sz="2400"/>
              <a:t>Although our team used the term “networks” internally, we realized that many women do not use this term to describe community groups that they are involved in. We emphasized that we were using “networks, organizations, or groups that you are part of” interchangeably.</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Our study also faced the challenge of defining leadership. Some women have a negative association with the word “leader” or think only of Leadership (with a capital L) in terms of publicly elected or appointed positions, instead of other kinds of leadership in more private family and community spaces. After exploring this in the first Convening with this Menti poll, we determined that it would take more than 90 minutes to construct a definition of leadership, so in the next three Convenings we encouraged participants to think broadly about leadership.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sz="2400"/>
          </a:p>
        </p:txBody>
      </p:sp>
      <p:sp>
        <p:nvSpPr>
          <p:cNvPr id="359" name="Google Shape;359;gdceb6df7c1_0_3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daf4d122f5_0_5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One </a:t>
            </a:r>
            <a:r>
              <a:rPr lang="en-US" sz="2400"/>
              <a:t>Convening Participant captured some of these different ideas around leadership, saying, </a:t>
            </a:r>
            <a:endParaRPr sz="2400"/>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rPr lang="en-US" sz="2400"/>
              <a:t>“I like the definition of a leader as someone who brings out the best in others. I could get behind that, that is more aligned with who I am. We need to get away from traditional, stagnant ideas of leadership around power and privilege and money.” </a:t>
            </a:r>
            <a:endParaRPr i="1" sz="2400"/>
          </a:p>
          <a:p>
            <a:pPr indent="0" lvl="0" marL="0" rtl="0" algn="l">
              <a:spcBef>
                <a:spcPts val="270"/>
              </a:spcBef>
              <a:spcAft>
                <a:spcPts val="0"/>
              </a:spcAft>
              <a:buClr>
                <a:schemeClr val="dk1"/>
              </a:buClr>
              <a:buSzPts val="1400"/>
              <a:buFont typeface="Arial"/>
              <a:buNone/>
            </a:pPr>
            <a:r>
              <a:t/>
            </a:r>
            <a:endParaRPr/>
          </a:p>
        </p:txBody>
      </p:sp>
      <p:sp>
        <p:nvSpPr>
          <p:cNvPr id="367" name="Google Shape;367;gdaf4d122f5_0_5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daf4d122f5_0_7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Despite women making up 50% of Minnesota’s population, women are underrepresented in national, state, and local elected positions.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Only 17%-- less than one fifth-- of county board chairs and Minnesota mayors are women.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Even in a female- dominated field like education only one quarter of Superintendents are women. </a:t>
            </a:r>
            <a:endParaRPr sz="2400"/>
          </a:p>
        </p:txBody>
      </p:sp>
      <p:sp>
        <p:nvSpPr>
          <p:cNvPr id="88" name="Google Shape;88;gdaf4d122f5_0_7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daf4d122f5_0_90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sz="2400">
                <a:solidFill>
                  <a:srgbClr val="000000"/>
                </a:solidFill>
              </a:rPr>
              <a:t>Women’s experiences this year crossed a wide spectrum. For some, COVID was a positive time, while for others it brought illness, loss, and isolation. </a:t>
            </a:r>
            <a:endParaRPr sz="2400">
              <a:solidFill>
                <a:srgbClr val="000000"/>
              </a:solidFill>
            </a:endParaRPr>
          </a:p>
          <a:p>
            <a:pPr indent="0" lvl="0" marL="0" rtl="0" algn="l">
              <a:spcBef>
                <a:spcPts val="0"/>
              </a:spcBef>
              <a:spcAft>
                <a:spcPts val="0"/>
              </a:spcAft>
              <a:buSzPts val="1800"/>
              <a:buNone/>
            </a:pPr>
            <a:r>
              <a:t/>
            </a:r>
            <a:endParaRPr sz="2400">
              <a:solidFill>
                <a:srgbClr val="000000"/>
              </a:solidFill>
            </a:endParaRPr>
          </a:p>
          <a:p>
            <a:pPr indent="0" lvl="0" marL="0" rtl="0" algn="l">
              <a:spcBef>
                <a:spcPts val="0"/>
              </a:spcBef>
              <a:spcAft>
                <a:spcPts val="0"/>
              </a:spcAft>
              <a:buClr>
                <a:schemeClr val="dk1"/>
              </a:buClr>
              <a:buSzPts val="1800"/>
              <a:buFont typeface="Arial"/>
              <a:buNone/>
            </a:pPr>
            <a:r>
              <a:rPr lang="en-US" sz="2400">
                <a:solidFill>
                  <a:srgbClr val="000000"/>
                </a:solidFill>
              </a:rPr>
              <a:t>For example, one woman remarked that </a:t>
            </a:r>
            <a:r>
              <a:rPr lang="en-US" sz="2400">
                <a:solidFill>
                  <a:srgbClr val="000000"/>
                </a:solidFill>
              </a:rPr>
              <a:t>“COVID has led me to virtual communities to create art, do yoga, and write stories.” Convening Participant.</a:t>
            </a:r>
            <a:endParaRPr i="1" sz="2400">
              <a:solidFill>
                <a:srgbClr val="000000"/>
              </a:solidFill>
            </a:endParaRPr>
          </a:p>
          <a:p>
            <a:pPr indent="0" lvl="0" marL="0" rtl="0" algn="l">
              <a:spcBef>
                <a:spcPts val="0"/>
              </a:spcBef>
              <a:spcAft>
                <a:spcPts val="0"/>
              </a:spcAft>
              <a:buClr>
                <a:schemeClr val="dk1"/>
              </a:buClr>
              <a:buSzPts val="1800"/>
              <a:buFont typeface="Arial"/>
              <a:buNone/>
            </a:pPr>
            <a:r>
              <a:t/>
            </a:r>
            <a:endParaRPr sz="2400">
              <a:solidFill>
                <a:srgbClr val="000000"/>
              </a:solidFill>
            </a:endParaRPr>
          </a:p>
          <a:p>
            <a:pPr indent="0" lvl="0" marL="0" rtl="0" algn="l">
              <a:spcBef>
                <a:spcPts val="0"/>
              </a:spcBef>
              <a:spcAft>
                <a:spcPts val="0"/>
              </a:spcAft>
              <a:buSzPts val="1800"/>
              <a:buNone/>
            </a:pPr>
            <a:r>
              <a:rPr lang="en-US" sz="2400">
                <a:solidFill>
                  <a:srgbClr val="000000"/>
                </a:solidFill>
              </a:rPr>
              <a:t>Another talked about feeling disconnected from her work colleagues, saying “It’s hard to see behind the screen what’s REALLY going on with someone’s life. You forget to be real and let people in when it’s just a screen. I feel like we find it easier to ‘mute’ ourselves in more way than one now.” </a:t>
            </a:r>
            <a:endParaRPr sz="2400">
              <a:solidFill>
                <a:srgbClr val="000000"/>
              </a:solidFill>
            </a:endParaRPr>
          </a:p>
          <a:p>
            <a:pPr indent="0" lvl="0" marL="0" rtl="0" algn="l">
              <a:spcBef>
                <a:spcPts val="0"/>
              </a:spcBef>
              <a:spcAft>
                <a:spcPts val="0"/>
              </a:spcAft>
              <a:buSzPts val="1800"/>
              <a:buNone/>
            </a:pPr>
            <a:r>
              <a:t/>
            </a:r>
            <a:endParaRPr sz="2400">
              <a:solidFill>
                <a:srgbClr val="000000"/>
              </a:solidFill>
            </a:endParaRPr>
          </a:p>
          <a:p>
            <a:pPr indent="0" lvl="0" marL="0" rtl="0" algn="l">
              <a:spcBef>
                <a:spcPts val="0"/>
              </a:spcBef>
              <a:spcAft>
                <a:spcPts val="0"/>
              </a:spcAft>
              <a:buClr>
                <a:schemeClr val="dk1"/>
              </a:buClr>
              <a:buSzPts val="1800"/>
              <a:buFont typeface="Arial"/>
              <a:buNone/>
            </a:pPr>
            <a:r>
              <a:rPr lang="en-US" sz="2400">
                <a:solidFill>
                  <a:srgbClr val="000000"/>
                </a:solidFill>
              </a:rPr>
              <a:t>We were conducting this research study in the midst of a once-in-a-century global pandemic, and acknowledge that what we heard from women reflects where they are at during this very complicated time. It will be interesting to see if the findings of the Pilot hold as life changes in the Post-COVID world.</a:t>
            </a:r>
            <a:endParaRPr sz="2400">
              <a:solidFill>
                <a:srgbClr val="000000"/>
              </a:solidFill>
            </a:endParaRPr>
          </a:p>
          <a:p>
            <a:pPr indent="0" lvl="0" marL="0" rtl="0" algn="l">
              <a:spcBef>
                <a:spcPts val="270"/>
              </a:spcBef>
              <a:spcAft>
                <a:spcPts val="0"/>
              </a:spcAft>
              <a:buClr>
                <a:schemeClr val="dk1"/>
              </a:buClr>
              <a:buSzPts val="1400"/>
              <a:buFont typeface="Arial"/>
              <a:buNone/>
            </a:pPr>
            <a:r>
              <a:t/>
            </a:r>
            <a:endParaRPr sz="2400">
              <a:solidFill>
                <a:srgbClr val="000000"/>
              </a:solidFill>
            </a:endParaRPr>
          </a:p>
          <a:p>
            <a:pPr indent="0" lvl="0" marL="0" rtl="0" algn="l">
              <a:lnSpc>
                <a:spcPct val="100000"/>
              </a:lnSpc>
              <a:spcBef>
                <a:spcPts val="270"/>
              </a:spcBef>
              <a:spcAft>
                <a:spcPts val="0"/>
              </a:spcAft>
              <a:buSzPts val="1400"/>
              <a:buNone/>
            </a:pPr>
            <a:r>
              <a:t/>
            </a:r>
            <a:endParaRPr>
              <a:solidFill>
                <a:srgbClr val="000000"/>
              </a:solidFill>
            </a:endParaRPr>
          </a:p>
        </p:txBody>
      </p:sp>
      <p:sp>
        <p:nvSpPr>
          <p:cNvPr id="374" name="Google Shape;374;gdaf4d122f5_0_9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daf4d122f5_0_7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So what did we find out about barriers to women’s leadership?</a:t>
            </a:r>
            <a:endParaRPr sz="2400"/>
          </a:p>
        </p:txBody>
      </p:sp>
      <p:sp>
        <p:nvSpPr>
          <p:cNvPr id="383" name="Google Shape;383;gdaf4d122f5_0_7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dac62beaea_0_28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There are different kinds of barriers for women. Some describe them in terms of external and internal barriers, or societal and individual. One framework I liked describes barriers for women in terms of three buckets: structural barriers, institutional mindsets, and individual mindsets.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In our survey, we asked five questions that were related to barriers. </a:t>
            </a:r>
            <a:endParaRPr sz="2400"/>
          </a:p>
        </p:txBody>
      </p:sp>
      <p:sp>
        <p:nvSpPr>
          <p:cNvPr id="391" name="Google Shape;391;gdac62beaea_0_2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daf4d122f5_0_7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AutoNum type="arabicPeriod"/>
            </a:pPr>
            <a:r>
              <a:rPr lang="en-US" sz="1200"/>
              <a:t>Do you agree with the following statements? (Not at all, Somewhat, Strongly Agree)--&gt; what are the barriers for women in general, three buckets: structural barriers, institutional mindsets, individual mindsets</a:t>
            </a:r>
            <a:endParaRPr sz="1200"/>
          </a:p>
          <a:p>
            <a:pPr indent="-304800" lvl="0" marL="457200" rtl="0" algn="l">
              <a:spcBef>
                <a:spcPts val="1000"/>
              </a:spcBef>
              <a:spcAft>
                <a:spcPts val="0"/>
              </a:spcAft>
              <a:buClr>
                <a:schemeClr val="dk1"/>
              </a:buClr>
              <a:buSzPts val="1200"/>
              <a:buAutoNum type="arabicPeriod"/>
            </a:pPr>
            <a:r>
              <a:rPr lang="en-US" sz="1200"/>
              <a:t>What barriers have you faced in taking on more leadership in these networks?--&gt; what have been the barriers for you personally?</a:t>
            </a:r>
            <a:endParaRPr sz="1200"/>
          </a:p>
          <a:p>
            <a:pPr indent="-304800" lvl="0" marL="457200" rtl="0" algn="l">
              <a:spcBef>
                <a:spcPts val="1000"/>
              </a:spcBef>
              <a:spcAft>
                <a:spcPts val="0"/>
              </a:spcAft>
              <a:buClr>
                <a:schemeClr val="dk1"/>
              </a:buClr>
              <a:buSzPts val="1200"/>
              <a:buAutoNum type="arabicPeriod"/>
            </a:pPr>
            <a:r>
              <a:rPr lang="en-US" sz="1200"/>
              <a:t>Do you think other people see you as a leader? (individual mindset)</a:t>
            </a:r>
            <a:endParaRPr sz="1200"/>
          </a:p>
          <a:p>
            <a:pPr indent="-304800" lvl="0" marL="457200" rtl="0" algn="l">
              <a:spcBef>
                <a:spcPts val="1000"/>
              </a:spcBef>
              <a:spcAft>
                <a:spcPts val="0"/>
              </a:spcAft>
              <a:buClr>
                <a:schemeClr val="dk1"/>
              </a:buClr>
              <a:buSzPts val="1200"/>
              <a:buAutoNum type="arabicPeriod"/>
            </a:pPr>
            <a:r>
              <a:rPr lang="en-US" sz="1200"/>
              <a:t>Name one woman in your community who you see as a leader. Why? (definition of leadership, structural barriers)</a:t>
            </a:r>
            <a:endParaRPr sz="1200"/>
          </a:p>
          <a:p>
            <a:pPr indent="-304800" lvl="0" marL="457200" rtl="0" algn="l">
              <a:spcBef>
                <a:spcPts val="1000"/>
              </a:spcBef>
              <a:spcAft>
                <a:spcPts val="0"/>
              </a:spcAft>
              <a:buClr>
                <a:schemeClr val="dk1"/>
              </a:buClr>
              <a:buSzPts val="1200"/>
              <a:buAutoNum type="arabicPeriod"/>
            </a:pPr>
            <a:r>
              <a:rPr lang="en-US" sz="1200"/>
              <a:t>Name one woman in your community who you see as having the potential to be a good leader. Why?</a:t>
            </a:r>
            <a:endParaRPr sz="1200"/>
          </a:p>
          <a:p>
            <a:pPr indent="0" lvl="0" marL="0" rtl="0" algn="l">
              <a:spcBef>
                <a:spcPts val="1000"/>
              </a:spcBef>
              <a:spcAft>
                <a:spcPts val="0"/>
              </a:spcAft>
              <a:buClr>
                <a:schemeClr val="dk1"/>
              </a:buClr>
              <a:buSzPts val="1400"/>
              <a:buFont typeface="Arial"/>
              <a:buNone/>
            </a:pPr>
            <a:r>
              <a:t/>
            </a:r>
            <a:endParaRPr/>
          </a:p>
        </p:txBody>
      </p:sp>
      <p:sp>
        <p:nvSpPr>
          <p:cNvPr id="398" name="Google Shape;398;gdaf4d122f5_0_7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daf4d122f5_0_56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270"/>
              </a:spcBef>
              <a:spcAft>
                <a:spcPts val="0"/>
              </a:spcAft>
              <a:buClr>
                <a:schemeClr val="dk1"/>
              </a:buClr>
              <a:buSzPts val="1400"/>
              <a:buFont typeface="Arial"/>
              <a:buNone/>
            </a:pPr>
            <a:r>
              <a:t/>
            </a:r>
            <a:endParaRPr/>
          </a:p>
        </p:txBody>
      </p:sp>
      <p:sp>
        <p:nvSpPr>
          <p:cNvPr id="406" name="Google Shape;406;gdaf4d122f5_0_5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dac62beaea_0_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a:p>
            <a:pPr indent="0" lvl="0" marL="0" rtl="0" algn="l">
              <a:lnSpc>
                <a:spcPct val="100000"/>
              </a:lnSpc>
              <a:spcBef>
                <a:spcPts val="270"/>
              </a:spcBef>
              <a:spcAft>
                <a:spcPts val="0"/>
              </a:spcAft>
              <a:buSzPts val="1400"/>
              <a:buNone/>
            </a:pPr>
            <a:r>
              <a:rPr lang="en-US" sz="2400"/>
              <a:t>When asked to rate the most significant barriers for women in general,</a:t>
            </a:r>
            <a:r>
              <a:rPr lang="en-US" sz="2400"/>
              <a:t> survey respondents identified care giving responsibilities as the #1 barrier.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Second was the perception that employers do not provide women opportunities for advancement. Gender bias, assumptions about who the “breadwinner” is in a household, and community beliefs about who should have power may all be playing into employers decisions about promotions. As one survey respondent said, “Men are the leaders in our community.” </a:t>
            </a:r>
            <a:endParaRPr sz="2400"/>
          </a:p>
          <a:p>
            <a:pPr indent="0" lvl="0" marL="0" rtl="0" algn="l">
              <a:spcBef>
                <a:spcPts val="270"/>
              </a:spcBef>
              <a:spcAft>
                <a:spcPts val="0"/>
              </a:spcAft>
              <a:buSzPts val="1400"/>
              <a:buNone/>
            </a:pPr>
            <a:r>
              <a:t/>
            </a:r>
            <a:endParaRPr sz="2400"/>
          </a:p>
          <a:p>
            <a:pPr indent="0" lvl="0" marL="0" rtl="0" algn="l">
              <a:spcBef>
                <a:spcPts val="270"/>
              </a:spcBef>
              <a:spcAft>
                <a:spcPts val="0"/>
              </a:spcAft>
              <a:buSzPts val="1400"/>
              <a:buNone/>
            </a:pPr>
            <a:r>
              <a:rPr lang="en-US" sz="2400"/>
              <a:t>The #3 barrier identified by women was the “double standards” that women face. As one Survey Respondent said, “I think women have to be more organized, smarter, and more composed. Sometimes if we are assertive, we are seen as aggressive. Sadly, I think we have a long way to go... Rural Minnesota still holds on to some of those archaic beliefs about a woman’s role. Sometimes I feel like it is a game we have to play to be heard.” </a:t>
            </a:r>
            <a:endParaRPr sz="2400"/>
          </a:p>
          <a:p>
            <a:pPr indent="0" lvl="0" marL="0" rtl="0" algn="l">
              <a:spcBef>
                <a:spcPts val="270"/>
              </a:spcBef>
              <a:spcAft>
                <a:spcPts val="0"/>
              </a:spcAft>
              <a:buSzPts val="1400"/>
              <a:buNone/>
            </a:pPr>
            <a:r>
              <a:t/>
            </a:r>
            <a:endParaRPr sz="2400"/>
          </a:p>
          <a:p>
            <a:pPr indent="0" lvl="0" marL="0" rtl="0" algn="l">
              <a:spcBef>
                <a:spcPts val="270"/>
              </a:spcBef>
              <a:spcAft>
                <a:spcPts val="0"/>
              </a:spcAft>
              <a:buClr>
                <a:schemeClr val="dk1"/>
              </a:buClr>
              <a:buSzPts val="1400"/>
              <a:buFont typeface="Arial"/>
              <a:buNone/>
            </a:pPr>
            <a:r>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 </a:t>
            </a:r>
            <a:endParaRPr sz="2400"/>
          </a:p>
          <a:p>
            <a:pPr indent="0" lvl="0" marL="0" rtl="0" algn="l">
              <a:lnSpc>
                <a:spcPct val="100000"/>
              </a:lnSpc>
              <a:spcBef>
                <a:spcPts val="270"/>
              </a:spcBef>
              <a:spcAft>
                <a:spcPts val="0"/>
              </a:spcAft>
              <a:buSzPts val="1400"/>
              <a:buNone/>
            </a:pPr>
            <a:r>
              <a:t/>
            </a:r>
            <a:endParaRPr/>
          </a:p>
        </p:txBody>
      </p:sp>
      <p:sp>
        <p:nvSpPr>
          <p:cNvPr id="414" name="Google Shape;414;gdac62beaea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daf4d122f5_0_26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If you want to look more closely at the responses to all fifteen of these statements, Teresa will be sharing the full presentation after the webinar. </a:t>
            </a:r>
            <a:endParaRPr sz="2400"/>
          </a:p>
          <a:p>
            <a:pPr indent="0" lvl="0" marL="0" rtl="0" algn="l">
              <a:spcBef>
                <a:spcPts val="270"/>
              </a:spcBef>
              <a:spcAft>
                <a:spcPts val="0"/>
              </a:spcAft>
              <a:buClr>
                <a:schemeClr val="dk1"/>
              </a:buClr>
              <a:buSzPts val="1400"/>
              <a:buFont typeface="Arial"/>
              <a:buNone/>
            </a:pPr>
            <a:r>
              <a:t/>
            </a:r>
            <a:endParaRPr sz="2400"/>
          </a:p>
        </p:txBody>
      </p:sp>
      <p:sp>
        <p:nvSpPr>
          <p:cNvPr id="426" name="Google Shape;426;gdaf4d122f5_0_2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dac62beaea_0_1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270"/>
              </a:spcBef>
              <a:spcAft>
                <a:spcPts val="0"/>
              </a:spcAft>
              <a:buSzPts val="1400"/>
              <a:buNone/>
            </a:pPr>
            <a:r>
              <a:rPr lang="en-US" sz="2400"/>
              <a:t>All of the top three barriers are related to two of the buckets: institutional mindsets (such as community pressures and gender roles) and structural barriers (such as promotion practices). In fact, if we look at all of the top </a:t>
            </a:r>
            <a:r>
              <a:rPr lang="en-US" sz="2400" u="sng"/>
              <a:t>six</a:t>
            </a:r>
            <a:r>
              <a:rPr lang="en-US" sz="2400"/>
              <a:t> barriers identified for women’s leadership in general, only </a:t>
            </a:r>
            <a:r>
              <a:rPr lang="en-US" sz="2400" u="sng"/>
              <a:t>one</a:t>
            </a:r>
            <a:r>
              <a:rPr lang="en-US" sz="2400"/>
              <a:t> is related to women’s individual mindset or lack of confidence in their abilities. (How likely a woman is to ask for promotions and raises.) </a:t>
            </a:r>
            <a:r>
              <a:rPr lang="en-US" sz="2400"/>
              <a:t>So how much of the disparity in women’s leadership is related to the third bucket: individual mindsets? </a:t>
            </a:r>
            <a:endParaRPr sz="2400"/>
          </a:p>
          <a:p>
            <a:pPr indent="0" lvl="0" marL="0" rtl="0" algn="l">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sz="2400"/>
          </a:p>
        </p:txBody>
      </p:sp>
      <p:sp>
        <p:nvSpPr>
          <p:cNvPr id="435" name="Google Shape;435;gdac62beaea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daf4d122f5_0_125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Survey R</a:t>
            </a:r>
            <a:r>
              <a:rPr lang="en-US" sz="2400"/>
              <a:t>espondents overwhelmingly believe that women are as skilled, experienced, and have the toughness required for leadership. </a:t>
            </a:r>
            <a:r>
              <a:rPr lang="en-US" sz="2400"/>
              <a:t>Women felt </a:t>
            </a:r>
            <a:r>
              <a:rPr lang="en-US" sz="2400" u="sng"/>
              <a:t>most</a:t>
            </a:r>
            <a:r>
              <a:rPr lang="en-US" sz="2400"/>
              <a:t> strongly about the statement: “Women leaders are as skilled as men.” (93%)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Interestingly, when another survey question asked how to help other women like you develop leadership skills, a large number of women made comments related to building confidence or skills such as self-advocacy. Many comments in the Convenings also referenced lack of confidence or self-doubt as a barrier to women’s leadership.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One participant said, “When women are put into leadership roles we almost become apologetic. We aren’t a bitch, we are just being assertive. Sometimes women have to be more assertive because others don’t see the vision. Stop being apologetic about leadership when we are put into it.” </a:t>
            </a:r>
            <a:endParaRPr sz="2400"/>
          </a:p>
        </p:txBody>
      </p:sp>
      <p:sp>
        <p:nvSpPr>
          <p:cNvPr id="443" name="Google Shape;443;gdaf4d122f5_0_12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dac62beaea_0_56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Women of color also identify the greatest barrier to leadership as caregiving responsibilities.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Almost universally agree (strongly!) that: Women are as skilled as men AND Women are tough enough for leadership. </a:t>
            </a:r>
            <a:endParaRPr sz="2400"/>
          </a:p>
          <a:p>
            <a:pPr indent="0" lvl="0" marL="0" rtl="0" algn="l">
              <a:lnSpc>
                <a:spcPct val="100000"/>
              </a:lnSpc>
              <a:spcBef>
                <a:spcPts val="270"/>
              </a:spcBef>
              <a:spcAft>
                <a:spcPts val="0"/>
              </a:spcAft>
              <a:buSzPts val="1400"/>
              <a:buNone/>
            </a:pPr>
            <a:r>
              <a:rPr lang="en-US" sz="2400"/>
              <a:t>Also believe strongly that: Women have the experience needed to be a leader. </a:t>
            </a:r>
            <a:endParaRPr sz="2400"/>
          </a:p>
        </p:txBody>
      </p:sp>
      <p:sp>
        <p:nvSpPr>
          <p:cNvPr id="450" name="Google Shape;450;gdac62beaea_0_5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daf4d122f5_0_115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95" name="Google Shape;95;gdaf4d122f5_0_11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daf4d122f5_0_21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70% of our survey respondents believe that others “probably or definitely” see them as a leader. </a:t>
            </a:r>
            <a:endParaRPr sz="2400"/>
          </a:p>
        </p:txBody>
      </p:sp>
      <p:sp>
        <p:nvSpPr>
          <p:cNvPr id="461" name="Google Shape;461;gdaf4d122f5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daf4d122f5_0_2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100"/>
              <a:buNone/>
            </a:pPr>
            <a:r>
              <a:rPr lang="en-US" sz="2400">
                <a:solidFill>
                  <a:srgbClr val="222222"/>
                </a:solidFill>
                <a:highlight>
                  <a:srgbClr val="FFFFFF"/>
                </a:highlight>
                <a:latin typeface="Georgia"/>
                <a:ea typeface="Georgia"/>
                <a:cs typeface="Georgia"/>
                <a:sym typeface="Georgia"/>
              </a:rPr>
              <a:t>There is a marginally significant difference between leaders and non-leaders in our survey sample because the p-value is 0.058. If the p-value were less than 0.05 then it would be statistically significant.</a:t>
            </a:r>
            <a:endParaRPr sz="2400">
              <a:solidFill>
                <a:srgbClr val="222222"/>
              </a:solidFill>
              <a:highlight>
                <a:srgbClr val="FFFFFF"/>
              </a:highlight>
              <a:latin typeface="Georgia"/>
              <a:ea typeface="Georgia"/>
              <a:cs typeface="Georgia"/>
              <a:sym typeface="Georgia"/>
            </a:endParaRPr>
          </a:p>
          <a:p>
            <a:pPr indent="0" lvl="0" marL="0" rtl="0" algn="l">
              <a:spcBef>
                <a:spcPts val="0"/>
              </a:spcBef>
              <a:spcAft>
                <a:spcPts val="0"/>
              </a:spcAft>
              <a:buSzPts val="1100"/>
              <a:buNone/>
            </a:pPr>
            <a:r>
              <a:t/>
            </a:r>
            <a:endParaRPr sz="1100">
              <a:solidFill>
                <a:srgbClr val="222222"/>
              </a:solidFill>
              <a:highlight>
                <a:srgbClr val="FFFFFF"/>
              </a:highlight>
              <a:latin typeface="Georgia"/>
              <a:ea typeface="Georgia"/>
              <a:cs typeface="Georgia"/>
              <a:sym typeface="Georgia"/>
            </a:endParaRPr>
          </a:p>
          <a:p>
            <a:pPr indent="0" lvl="0" marL="0" rtl="0" algn="l">
              <a:spcBef>
                <a:spcPts val="0"/>
              </a:spcBef>
              <a:spcAft>
                <a:spcPts val="0"/>
              </a:spcAft>
              <a:buSzPts val="1100"/>
              <a:buNone/>
            </a:pPr>
            <a:r>
              <a:t/>
            </a:r>
            <a:endParaRPr sz="1100">
              <a:solidFill>
                <a:srgbClr val="222222"/>
              </a:solidFill>
              <a:highlight>
                <a:srgbClr val="FFFFFF"/>
              </a:highlight>
              <a:latin typeface="Georgia"/>
              <a:ea typeface="Georgia"/>
              <a:cs typeface="Georgia"/>
              <a:sym typeface="Georgia"/>
            </a:endParaRPr>
          </a:p>
          <a:p>
            <a:pPr indent="0" lvl="0" marL="0" rtl="0" algn="l">
              <a:lnSpc>
                <a:spcPct val="100000"/>
              </a:lnSpc>
              <a:spcBef>
                <a:spcPts val="270"/>
              </a:spcBef>
              <a:spcAft>
                <a:spcPts val="0"/>
              </a:spcAft>
              <a:buSzPts val="1400"/>
              <a:buNone/>
            </a:pPr>
            <a:r>
              <a:t/>
            </a:r>
            <a:endParaRPr/>
          </a:p>
        </p:txBody>
      </p:sp>
      <p:sp>
        <p:nvSpPr>
          <p:cNvPr id="467" name="Google Shape;467;gdaf4d122f5_0_2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daf4d122f5_0_22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478" name="Google Shape;478;gdaf4d122f5_0_2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daf4d122f5_0_2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a:p>
            <a:pPr indent="0" lvl="0" marL="0" rtl="0" algn="l">
              <a:lnSpc>
                <a:spcPct val="100000"/>
              </a:lnSpc>
              <a:spcBef>
                <a:spcPts val="270"/>
              </a:spcBef>
              <a:spcAft>
                <a:spcPts val="0"/>
              </a:spcAft>
              <a:buSzPts val="1400"/>
              <a:buNone/>
            </a:pPr>
            <a:r>
              <a:t/>
            </a:r>
            <a:endParaRPr/>
          </a:p>
          <a:p>
            <a:pPr indent="0" lvl="0" marL="0" rtl="0" algn="l">
              <a:lnSpc>
                <a:spcPct val="100000"/>
              </a:lnSpc>
              <a:spcBef>
                <a:spcPts val="270"/>
              </a:spcBef>
              <a:spcAft>
                <a:spcPts val="0"/>
              </a:spcAft>
              <a:buSzPts val="1400"/>
              <a:buNone/>
            </a:pPr>
            <a:r>
              <a:t/>
            </a:r>
            <a:endParaRPr/>
          </a:p>
        </p:txBody>
      </p:sp>
      <p:sp>
        <p:nvSpPr>
          <p:cNvPr id="484" name="Google Shape;484;gdaf4d122f5_0_2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daf4d122f5_0_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494" name="Google Shape;494;gdaf4d122f5_0_2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daf4d122f5_0_24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a:p>
            <a:pPr indent="0" lvl="0" marL="0" rtl="0" algn="l">
              <a:lnSpc>
                <a:spcPct val="100000"/>
              </a:lnSpc>
              <a:spcBef>
                <a:spcPts val="270"/>
              </a:spcBef>
              <a:spcAft>
                <a:spcPts val="0"/>
              </a:spcAft>
              <a:buSzPts val="1400"/>
              <a:buNone/>
            </a:pPr>
            <a:r>
              <a:t/>
            </a:r>
            <a:endParaRPr/>
          </a:p>
          <a:p>
            <a:pPr indent="0" lvl="0" marL="0" rtl="0" algn="l">
              <a:lnSpc>
                <a:spcPct val="100000"/>
              </a:lnSpc>
              <a:spcBef>
                <a:spcPts val="270"/>
              </a:spcBef>
              <a:spcAft>
                <a:spcPts val="0"/>
              </a:spcAft>
              <a:buSzPts val="1400"/>
              <a:buNone/>
            </a:pPr>
            <a:r>
              <a:t/>
            </a:r>
            <a:endParaRPr/>
          </a:p>
        </p:txBody>
      </p:sp>
      <p:sp>
        <p:nvSpPr>
          <p:cNvPr id="500" name="Google Shape;500;gdaf4d122f5_0_2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dac62beaea_0_5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When asked </a:t>
            </a:r>
            <a:r>
              <a:rPr lang="en-US" sz="2400"/>
              <a:t>about</a:t>
            </a:r>
            <a:r>
              <a:rPr lang="en-US" sz="2400"/>
              <a:t> the barriers they had PERSONALLY faced in taking on more </a:t>
            </a:r>
            <a:r>
              <a:rPr lang="en-US" sz="2400"/>
              <a:t>leadership</a:t>
            </a:r>
            <a:r>
              <a:rPr lang="en-US" sz="2400"/>
              <a:t> roles in networks, the results largely lined up with the barriers they identified for women in general. However, there were a few differences.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The largest number of women (40) made comments about TIME being the greatest barrier, as opposed to Care Giving responsibilities (identified as a barrier to women in general). As a mom myself, I can verify that these two could certainly be related. In the survey and in the Convening data, women mentioned time constraints relating to not only kids but also work, partners, pets, property, elder care, and single parenting.   </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rPr lang="en-US" sz="2400"/>
              <a:t>After time, other personal barriers were social norms, recognition, inclusion, and care giving.</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sz="2400"/>
          </a:p>
        </p:txBody>
      </p:sp>
      <p:sp>
        <p:nvSpPr>
          <p:cNvPr id="510" name="Google Shape;510;gdac62beaea_0_5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daf4d122f5_0_4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400"/>
              <a:buNone/>
            </a:pPr>
            <a:r>
              <a:rPr lang="en-US" sz="2400"/>
              <a:t>Do any of you ever feel like this woman in the picture? It reminds me of what they call the “mental load” that mothers carry. This mom looks like she is trying to schedule carpool for her son’s soccer game during a break in her work meeting. </a:t>
            </a:r>
            <a:endParaRPr sz="2400"/>
          </a:p>
          <a:p>
            <a:pPr indent="0" lvl="0" marL="0" rtl="0" algn="l">
              <a:spcBef>
                <a:spcPts val="0"/>
              </a:spcBef>
              <a:spcAft>
                <a:spcPts val="0"/>
              </a:spcAft>
              <a:buSzPts val="2400"/>
              <a:buNone/>
            </a:pPr>
            <a:r>
              <a:t/>
            </a:r>
            <a:endParaRPr sz="2400"/>
          </a:p>
          <a:p>
            <a:pPr indent="0" lvl="0" marL="0" rtl="0" algn="l">
              <a:spcBef>
                <a:spcPts val="0"/>
              </a:spcBef>
              <a:spcAft>
                <a:spcPts val="0"/>
              </a:spcAft>
              <a:buSzPts val="2400"/>
              <a:buNone/>
            </a:pPr>
            <a:r>
              <a:rPr lang="en-US" sz="2400"/>
              <a:t>Survey respondents said things like the greatest barrier is “Time, always time” and “I run out of time to do it all.” </a:t>
            </a:r>
            <a:endParaRPr sz="2400"/>
          </a:p>
          <a:p>
            <a:pPr indent="0" lvl="0" marL="0" rtl="0" algn="l">
              <a:spcBef>
                <a:spcPts val="0"/>
              </a:spcBef>
              <a:spcAft>
                <a:spcPts val="0"/>
              </a:spcAft>
              <a:buSzPts val="2400"/>
              <a:buNone/>
            </a:pPr>
            <a:r>
              <a:t/>
            </a:r>
            <a:endParaRPr sz="2400"/>
          </a:p>
          <a:p>
            <a:pPr indent="0" lvl="0" marL="0" rtl="0" algn="l">
              <a:spcBef>
                <a:spcPts val="0"/>
              </a:spcBef>
              <a:spcAft>
                <a:spcPts val="0"/>
              </a:spcAft>
              <a:buSzPts val="2400"/>
              <a:buNone/>
            </a:pPr>
            <a:r>
              <a:rPr lang="en-US" sz="2400"/>
              <a:t>Women also </a:t>
            </a:r>
            <a:r>
              <a:rPr lang="en-US" sz="2400"/>
              <a:t>commented in the survey and Conveings on things like juggling time for caring for children, work demands, dinners with husband, responsibilities at home, other activities, and time for self-care.</a:t>
            </a:r>
            <a:endParaRPr sz="2400"/>
          </a:p>
          <a:p>
            <a:pPr indent="0" lvl="0" marL="0" rtl="0" algn="l">
              <a:spcBef>
                <a:spcPts val="0"/>
              </a:spcBef>
              <a:spcAft>
                <a:spcPts val="0"/>
              </a:spcAft>
              <a:buSzPts val="2400"/>
              <a:buNone/>
            </a:pPr>
            <a:r>
              <a:t/>
            </a:r>
            <a:endParaRPr sz="2400"/>
          </a:p>
          <a:p>
            <a:pPr indent="0" lvl="0" marL="0" rtl="0" algn="l">
              <a:spcBef>
                <a:spcPts val="0"/>
              </a:spcBef>
              <a:spcAft>
                <a:spcPts val="0"/>
              </a:spcAft>
              <a:buSzPts val="2400"/>
              <a:buNone/>
            </a:pPr>
            <a:r>
              <a:rPr lang="en-US" sz="2400"/>
              <a:t>Time became even more of a challenge for some women during COVID, such as one who said </a:t>
            </a:r>
            <a:r>
              <a:rPr lang="en-US" sz="2400"/>
              <a:t>“It is so hard to leave the computer or not go back to put in more time. You went from working within the structure. You had things that you wanted or needed to do after work, and so you had to stop working. Now there’s not a lot going on (due to COVID), and you just keep working, 24 hours a day.” </a:t>
            </a:r>
            <a:r>
              <a:rPr i="1" lang="en-US" sz="2400">
                <a:solidFill>
                  <a:srgbClr val="222222"/>
                </a:solidFill>
                <a:highlight>
                  <a:schemeClr val="lt1"/>
                </a:highlight>
              </a:rPr>
              <a:t>Convening Participant</a:t>
            </a:r>
            <a:endParaRPr sz="2400"/>
          </a:p>
        </p:txBody>
      </p:sp>
      <p:sp>
        <p:nvSpPr>
          <p:cNvPr id="517" name="Google Shape;517;gdaf4d122f5_0_4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daf4d122f5_0_5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Social norms and ingrained community beliefs are also a major barrier for women’s leadership. One survey respondent said: “The biggest challenge in a small community is having full support as a female.”</a:t>
            </a:r>
            <a:endParaRPr sz="2400"/>
          </a:p>
          <a:p>
            <a:pPr indent="0" lvl="0" marL="0" rtl="0" algn="l">
              <a:spcBef>
                <a:spcPts val="0"/>
              </a:spcBef>
              <a:spcAft>
                <a:spcPts val="0"/>
              </a:spcAft>
              <a:buClr>
                <a:schemeClr val="dk1"/>
              </a:buClr>
              <a:buSzPts val="2400"/>
              <a:buFont typeface="Arial"/>
              <a:buNone/>
            </a:pPr>
            <a:r>
              <a:t/>
            </a:r>
            <a:endParaRPr sz="2400"/>
          </a:p>
          <a:p>
            <a:pPr indent="0" lvl="0" marL="0" rtl="0" algn="l">
              <a:spcBef>
                <a:spcPts val="270"/>
              </a:spcBef>
              <a:spcAft>
                <a:spcPts val="0"/>
              </a:spcAft>
              <a:buClr>
                <a:schemeClr val="dk1"/>
              </a:buClr>
              <a:buSzPts val="1400"/>
              <a:buFont typeface="Arial"/>
              <a:buNone/>
            </a:pPr>
            <a:r>
              <a:rPr lang="en-US" sz="2400"/>
              <a:t>Another said, </a:t>
            </a:r>
            <a:r>
              <a:rPr lang="en-US" sz="2400"/>
              <a:t>“I have experienced the perceived notion that as a woman, I should automatically agree to be the committee Secretary, without being offered Chair or Vice Chair.” (Survey Respondent)</a:t>
            </a:r>
            <a:endParaRPr sz="2400"/>
          </a:p>
          <a:p>
            <a:pPr indent="0" lvl="0" marL="0" rtl="0" algn="l">
              <a:spcBef>
                <a:spcPts val="270"/>
              </a:spcBef>
              <a:spcAft>
                <a:spcPts val="0"/>
              </a:spcAft>
              <a:buClr>
                <a:schemeClr val="dk1"/>
              </a:buClr>
              <a:buSzPts val="1400"/>
              <a:buFont typeface="Arial"/>
              <a:buNone/>
            </a:pPr>
            <a:r>
              <a:t/>
            </a:r>
            <a:endParaRPr sz="2400"/>
          </a:p>
          <a:p>
            <a:pPr indent="0" lvl="0" marL="0" rtl="0" algn="l">
              <a:spcBef>
                <a:spcPts val="270"/>
              </a:spcBef>
              <a:spcAft>
                <a:spcPts val="0"/>
              </a:spcAft>
              <a:buClr>
                <a:schemeClr val="dk1"/>
              </a:buClr>
              <a:buSzPts val="1400"/>
              <a:buFont typeface="Arial"/>
              <a:buNone/>
            </a:pPr>
            <a:r>
              <a:rPr lang="en-US" sz="2400"/>
              <a:t>“Socioeconomics and racial barriers are factors in other leadership networks. Sometimes you get asked to be on a board because of the color of your skin, but they don’t want your input, you’re just a checked item on the list of inclusivity. I get asked to be on committees and panels for my expertise, but they get my work and knowledge for free when everyone else is on payroll.” Survey Respondent</a:t>
            </a:r>
            <a:endParaRPr sz="2400"/>
          </a:p>
          <a:p>
            <a:pPr indent="0" lvl="0" marL="0" rtl="0" algn="l">
              <a:spcBef>
                <a:spcPts val="270"/>
              </a:spcBef>
              <a:spcAft>
                <a:spcPts val="0"/>
              </a:spcAft>
              <a:buClr>
                <a:schemeClr val="dk1"/>
              </a:buClr>
              <a:buSzPts val="1400"/>
              <a:buFont typeface="Arial"/>
              <a:buNone/>
            </a:pPr>
            <a:r>
              <a:t/>
            </a:r>
            <a:endParaRPr sz="2400"/>
          </a:p>
          <a:p>
            <a:pPr indent="0" lvl="0" marL="0" rtl="0" algn="l">
              <a:spcBef>
                <a:spcPts val="270"/>
              </a:spcBef>
              <a:spcAft>
                <a:spcPts val="0"/>
              </a:spcAft>
              <a:buClr>
                <a:schemeClr val="dk1"/>
              </a:buClr>
              <a:buSzPts val="1400"/>
              <a:buFont typeface="Arial"/>
              <a:buNone/>
            </a:pPr>
            <a:r>
              <a:t/>
            </a:r>
            <a:endParaRPr sz="2400"/>
          </a:p>
          <a:p>
            <a:pPr indent="0" lvl="0" marL="0" rtl="0" algn="l">
              <a:spcBef>
                <a:spcPts val="0"/>
              </a:spcBef>
              <a:spcAft>
                <a:spcPts val="0"/>
              </a:spcAft>
              <a:buClr>
                <a:schemeClr val="dk1"/>
              </a:buClr>
              <a:buSzPts val="2400"/>
              <a:buFont typeface="Arial"/>
              <a:buNone/>
            </a:pPr>
            <a:r>
              <a:t/>
            </a:r>
            <a:endParaRPr sz="1200"/>
          </a:p>
          <a:p>
            <a:pPr indent="0" lvl="0" marL="0" rtl="0" algn="l">
              <a:spcBef>
                <a:spcPts val="0"/>
              </a:spcBef>
              <a:spcAft>
                <a:spcPts val="0"/>
              </a:spcAft>
              <a:buClr>
                <a:schemeClr val="dk1"/>
              </a:buClr>
              <a:buSzPts val="2400"/>
              <a:buFont typeface="Arial"/>
              <a:buNone/>
            </a:pPr>
            <a:r>
              <a:t/>
            </a:r>
            <a:endParaRPr i="1" sz="1200">
              <a:solidFill>
                <a:srgbClr val="222222"/>
              </a:solidFill>
              <a:highlight>
                <a:schemeClr val="lt1"/>
              </a:highlight>
            </a:endParaRPr>
          </a:p>
          <a:p>
            <a:pPr indent="0" lvl="0" marL="0" rtl="0" algn="l">
              <a:spcBef>
                <a:spcPts val="270"/>
              </a:spcBef>
              <a:spcAft>
                <a:spcPts val="0"/>
              </a:spcAft>
              <a:buClr>
                <a:schemeClr val="dk1"/>
              </a:buClr>
              <a:buSzPts val="1400"/>
              <a:buFont typeface="Arial"/>
              <a:buNone/>
            </a:pPr>
            <a:r>
              <a:t/>
            </a:r>
            <a:endParaRPr/>
          </a:p>
        </p:txBody>
      </p:sp>
      <p:sp>
        <p:nvSpPr>
          <p:cNvPr id="527" name="Google Shape;527;gdaf4d122f5_0_5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daf4d122f5_0_5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Recognition was called out as a personal barrier. One woman described this saying</a:t>
            </a:r>
            <a:r>
              <a:rPr lang="en-US" sz="2400"/>
              <a:t>: “It is difficult to pinpoint, sometimes it just feels like my voice is not heard.” </a:t>
            </a:r>
            <a:endParaRPr sz="2400"/>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rPr lang="en-US" sz="2400"/>
              <a:t>Another said in a Convening “Women who are effective leaders are not afraid to be who they are and embracing that, authenticity. Not being afraid to be women. We’ve dressed like men or felt like we should act in a certain way and in lots of ways that’s what society demands of us as female leaders, but that is changing. Embrace who we are as women in terms of our thought process and our personality. That is more than enough and very, very powerful in its own right.”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rPr lang="en-US" sz="2400"/>
              <a:t>Many commented on the need for Allies. One said, “Women are targets, especially on social media. It’s really debilitating to women to be attacked, so we have to have others speak up for us.” </a:t>
            </a:r>
            <a:r>
              <a:rPr i="1" lang="en-US" sz="2400">
                <a:solidFill>
                  <a:srgbClr val="222222"/>
                </a:solidFill>
                <a:highlight>
                  <a:schemeClr val="lt1"/>
                </a:highlight>
              </a:rPr>
              <a:t>Convening Participant</a:t>
            </a:r>
            <a:endParaRPr i="1" sz="2400"/>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1400"/>
              <a:buFont typeface="Arial"/>
              <a:buNone/>
            </a:pPr>
            <a:r>
              <a:t/>
            </a:r>
            <a:endParaRPr sz="2400">
              <a:solidFill>
                <a:srgbClr val="000000"/>
              </a:solidFill>
            </a:endParaRPr>
          </a:p>
        </p:txBody>
      </p:sp>
      <p:sp>
        <p:nvSpPr>
          <p:cNvPr id="536" name="Google Shape;536;gdaf4d122f5_0_5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daf4d122f5_0_115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103" name="Google Shape;103;gdaf4d122f5_0_1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daf4d122f5_0_8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solidFill>
                  <a:srgbClr val="222222"/>
                </a:solidFill>
                <a:highlight>
                  <a:schemeClr val="lt1"/>
                </a:highlight>
              </a:rPr>
              <a:t>Another barrier, that goes hand in hand with Recognition, is Inclusion. One woman said at a Convening that </a:t>
            </a:r>
            <a:r>
              <a:rPr lang="en-US" sz="2400">
                <a:solidFill>
                  <a:srgbClr val="222222"/>
                </a:solidFill>
                <a:highlight>
                  <a:schemeClr val="lt1"/>
                </a:highlight>
              </a:rPr>
              <a:t>"As an outsider... it took a lot for me to even find out about things going on.  Most of the advertising is on the radio, but I don't listen to the radio so I didn't know...and most of the businesses here in town have never had Facebook pages."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rPr lang="en-US" sz="2400">
                <a:solidFill>
                  <a:srgbClr val="222222"/>
                </a:solidFill>
                <a:highlight>
                  <a:schemeClr val="lt1"/>
                </a:highlight>
              </a:rPr>
              <a:t>A woman said in her survey response that “In some instances when I have been in leadership roles, the men on the boards aren’t always supportive or willing to try doing things in new ways...frustrating!” Survey Respondent</a:t>
            </a:r>
            <a:endParaRPr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1400"/>
              <a:buFont typeface="Arial"/>
              <a:buNone/>
            </a:pPr>
            <a:r>
              <a:t/>
            </a:r>
            <a:endParaRPr sz="2400">
              <a:solidFill>
                <a:srgbClr val="000000"/>
              </a:solidFill>
            </a:endParaRPr>
          </a:p>
        </p:txBody>
      </p:sp>
      <p:sp>
        <p:nvSpPr>
          <p:cNvPr id="544" name="Google Shape;544;gdaf4d122f5_0_8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daf4d122f5_0_81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2400"/>
              <a:t>Women of color are more likely to be single parents. </a:t>
            </a:r>
            <a:endParaRPr sz="2400"/>
          </a:p>
          <a:p>
            <a:pPr indent="0" lvl="0" marL="0" rtl="0" algn="l">
              <a:spcBef>
                <a:spcPts val="0"/>
              </a:spcBef>
              <a:spcAft>
                <a:spcPts val="0"/>
              </a:spcAft>
              <a:buClr>
                <a:schemeClr val="dk1"/>
              </a:buClr>
              <a:buSzPts val="1400"/>
              <a:buFont typeface="Arial"/>
              <a:buNone/>
            </a:pPr>
            <a:r>
              <a:t/>
            </a:r>
            <a:endParaRPr sz="2400"/>
          </a:p>
          <a:p>
            <a:pPr indent="0" lvl="0" marL="0" rtl="0" algn="l">
              <a:spcBef>
                <a:spcPts val="360"/>
              </a:spcBef>
              <a:spcAft>
                <a:spcPts val="0"/>
              </a:spcAft>
              <a:buNone/>
            </a:pPr>
            <a:r>
              <a:rPr lang="en-US" sz="2400"/>
              <a:t>Many MN mothers are primary breadwinners: </a:t>
            </a:r>
            <a:endParaRPr sz="2400"/>
          </a:p>
          <a:p>
            <a:pPr indent="-252441" lvl="1" marL="557287" rtl="0" algn="l">
              <a:spcBef>
                <a:spcPts val="360"/>
              </a:spcBef>
              <a:spcAft>
                <a:spcPts val="0"/>
              </a:spcAft>
              <a:buClr>
                <a:schemeClr val="dk1"/>
              </a:buClr>
              <a:buSzPts val="2400"/>
              <a:buChar char="–"/>
            </a:pPr>
            <a:r>
              <a:rPr lang="en-US" sz="2400"/>
              <a:t>36% white</a:t>
            </a:r>
            <a:endParaRPr sz="2400"/>
          </a:p>
          <a:p>
            <a:pPr indent="-252441" lvl="1" marL="557287" rtl="0" algn="l">
              <a:spcBef>
                <a:spcPts val="360"/>
              </a:spcBef>
              <a:spcAft>
                <a:spcPts val="0"/>
              </a:spcAft>
              <a:buClr>
                <a:schemeClr val="dk1"/>
              </a:buClr>
              <a:buSzPts val="2400"/>
              <a:buChar char="–"/>
            </a:pPr>
            <a:r>
              <a:rPr lang="en-US" sz="2400"/>
              <a:t>51% Native American</a:t>
            </a:r>
            <a:endParaRPr sz="2400"/>
          </a:p>
          <a:p>
            <a:pPr indent="-252441" lvl="1" marL="557287" rtl="0" algn="l">
              <a:spcBef>
                <a:spcPts val="360"/>
              </a:spcBef>
              <a:spcAft>
                <a:spcPts val="0"/>
              </a:spcAft>
              <a:buClr>
                <a:schemeClr val="dk1"/>
              </a:buClr>
              <a:buSzPts val="2400"/>
              <a:buChar char="–"/>
            </a:pPr>
            <a:r>
              <a:rPr lang="en-US" sz="2400"/>
              <a:t>37% Latina 32% Asian, 57% African American</a:t>
            </a:r>
            <a:endParaRPr sz="2400"/>
          </a:p>
          <a:p>
            <a:pPr indent="0" lvl="0" marL="0" rtl="0" algn="l">
              <a:spcBef>
                <a:spcPts val="0"/>
              </a:spcBef>
              <a:spcAft>
                <a:spcPts val="0"/>
              </a:spcAft>
              <a:buClr>
                <a:schemeClr val="dk1"/>
              </a:buClr>
              <a:buSzPts val="1400"/>
              <a:buFont typeface="Arial"/>
              <a:buNone/>
            </a:pPr>
            <a:r>
              <a:t/>
            </a:r>
            <a:endParaRPr sz="2400"/>
          </a:p>
        </p:txBody>
      </p:sp>
      <p:sp>
        <p:nvSpPr>
          <p:cNvPr id="552" name="Google Shape;552;gdaf4d122f5_0_8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daf4d122f5_0_122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2400"/>
              <a:t>Finally, another top barrier that may overlap with Time is Care giving responsibilities. </a:t>
            </a:r>
            <a:r>
              <a:rPr lang="en-US" sz="2400"/>
              <a:t>A survey respondent said, “Childcare! Most of the executives golf and network that way.” </a:t>
            </a:r>
            <a:endParaRPr sz="2400"/>
          </a:p>
          <a:p>
            <a:pPr indent="0" lvl="0" marL="0" rtl="0" algn="l">
              <a:spcBef>
                <a:spcPts val="0"/>
              </a:spcBef>
              <a:spcAft>
                <a:spcPts val="0"/>
              </a:spcAft>
              <a:buClr>
                <a:schemeClr val="dk1"/>
              </a:buClr>
              <a:buSzPts val="1400"/>
              <a:buFont typeface="Arial"/>
              <a:buNone/>
            </a:pPr>
            <a:r>
              <a:t/>
            </a:r>
            <a:endParaRPr sz="2400"/>
          </a:p>
          <a:p>
            <a:pPr indent="0" lvl="0" marL="0" rtl="0" algn="l">
              <a:spcBef>
                <a:spcPts val="0"/>
              </a:spcBef>
              <a:spcAft>
                <a:spcPts val="0"/>
              </a:spcAft>
              <a:buClr>
                <a:schemeClr val="dk1"/>
              </a:buClr>
              <a:buSzPts val="1400"/>
              <a:buFont typeface="Arial"/>
              <a:buNone/>
            </a:pPr>
            <a:r>
              <a:rPr lang="en-US" sz="2400"/>
              <a:t>Another said, “It’s important to me and my husband to have family dinners and time together. I won’t compromise family time for more leadership roles.” (Survey Respondent)</a:t>
            </a:r>
            <a:endParaRPr sz="2400"/>
          </a:p>
          <a:p>
            <a:pPr indent="0" lvl="0" marL="0" rtl="0" algn="l">
              <a:spcBef>
                <a:spcPts val="0"/>
              </a:spcBef>
              <a:spcAft>
                <a:spcPts val="0"/>
              </a:spcAft>
              <a:buClr>
                <a:schemeClr val="dk1"/>
              </a:buClr>
              <a:buSzPts val="1100"/>
              <a:buFont typeface="Arial"/>
              <a:buNone/>
            </a:pPr>
            <a:r>
              <a:t/>
            </a:r>
            <a:endParaRPr sz="2400"/>
          </a:p>
          <a:p>
            <a:pPr indent="0" lvl="0" marL="0" rtl="0" algn="l">
              <a:spcBef>
                <a:spcPts val="0"/>
              </a:spcBef>
              <a:spcAft>
                <a:spcPts val="0"/>
              </a:spcAft>
              <a:buClr>
                <a:schemeClr val="dk1"/>
              </a:buClr>
              <a:buSzPts val="1100"/>
              <a:buFont typeface="Arial"/>
              <a:buNone/>
            </a:pPr>
            <a:r>
              <a:rPr lang="en-US" sz="2400"/>
              <a:t>One woman at a Convening said, </a:t>
            </a:r>
            <a:r>
              <a:rPr lang="en-US" sz="2400"/>
              <a:t>“Child care is huge. I’ve seen a couple of leadership programs that would be really great to be a part of. I had to turn it down because of the child care factor. We aren’t from here so I can’t drop a couple of young kids off with people that we aren’t familiar with for an extended length of time. I think childcare networks or having some kind of access to that would help women be able to take on leadership roles, positions, or trainings that I know are out there.”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11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1400"/>
              <a:buFont typeface="Arial"/>
              <a:buNone/>
            </a:pPr>
            <a:r>
              <a:t/>
            </a:r>
            <a:endParaRPr sz="2400"/>
          </a:p>
          <a:p>
            <a:pPr indent="0" lvl="0" marL="0" rtl="0" algn="l">
              <a:spcBef>
                <a:spcPts val="0"/>
              </a:spcBef>
              <a:spcAft>
                <a:spcPts val="0"/>
              </a:spcAft>
              <a:buClr>
                <a:schemeClr val="dk1"/>
              </a:buClr>
              <a:buSzPts val="11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1400"/>
              <a:buFont typeface="Arial"/>
              <a:buNone/>
            </a:pPr>
            <a:r>
              <a:t/>
            </a:r>
            <a:endParaRPr sz="2400"/>
          </a:p>
          <a:p>
            <a:pPr indent="0" lvl="0" marL="0" rtl="0" algn="l">
              <a:spcBef>
                <a:spcPts val="270"/>
              </a:spcBef>
              <a:spcAft>
                <a:spcPts val="0"/>
              </a:spcAft>
              <a:buClr>
                <a:schemeClr val="dk1"/>
              </a:buClr>
              <a:buSzPts val="1400"/>
              <a:buFont typeface="Arial"/>
              <a:buNone/>
            </a:pPr>
            <a:r>
              <a:t/>
            </a:r>
            <a:endParaRPr sz="2400"/>
          </a:p>
        </p:txBody>
      </p:sp>
      <p:sp>
        <p:nvSpPr>
          <p:cNvPr id="561" name="Google Shape;561;gdaf4d122f5_0_1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daf4d122f5_0_73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What did our study reveal about how we can better support women?</a:t>
            </a:r>
            <a:endParaRPr sz="2400"/>
          </a:p>
        </p:txBody>
      </p:sp>
      <p:sp>
        <p:nvSpPr>
          <p:cNvPr id="570" name="Google Shape;570;gdaf4d122f5_0_7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daf4d122f5_0_3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270"/>
              </a:spcBef>
              <a:spcAft>
                <a:spcPts val="0"/>
              </a:spcAft>
              <a:buClr>
                <a:schemeClr val="dk1"/>
              </a:buClr>
              <a:buSzPts val="1400"/>
              <a:buFont typeface="Arial"/>
              <a:buNone/>
            </a:pPr>
            <a:r>
              <a:t/>
            </a:r>
            <a:endParaRPr/>
          </a:p>
        </p:txBody>
      </p:sp>
      <p:sp>
        <p:nvSpPr>
          <p:cNvPr id="578" name="Google Shape;578;gdaf4d122f5_0_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daf4d122f5_0_84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400"/>
              <a:buNone/>
            </a:pPr>
            <a:r>
              <a:rPr lang="en-US" sz="2400">
                <a:solidFill>
                  <a:srgbClr val="000000"/>
                </a:solidFill>
              </a:rPr>
              <a:t>Encouraging others and providing emotional support was a theme that came up again and again in both the Convening and Survey. </a:t>
            </a:r>
            <a:endParaRPr sz="2400">
              <a:solidFill>
                <a:srgbClr val="000000"/>
              </a:solidFill>
            </a:endParaRPr>
          </a:p>
          <a:p>
            <a:pPr indent="0" lvl="0" marL="0" rtl="0" algn="l">
              <a:spcBef>
                <a:spcPts val="0"/>
              </a:spcBef>
              <a:spcAft>
                <a:spcPts val="0"/>
              </a:spcAft>
              <a:buSzPts val="2400"/>
              <a:buNone/>
            </a:pPr>
            <a:r>
              <a:t/>
            </a:r>
            <a:endParaRPr sz="2400">
              <a:solidFill>
                <a:srgbClr val="000000"/>
              </a:solidFill>
            </a:endParaRPr>
          </a:p>
          <a:p>
            <a:pPr indent="0" lvl="0" marL="0" rtl="0" algn="l">
              <a:spcBef>
                <a:spcPts val="0"/>
              </a:spcBef>
              <a:spcAft>
                <a:spcPts val="0"/>
              </a:spcAft>
              <a:buClr>
                <a:schemeClr val="dk1"/>
              </a:buClr>
              <a:buSzPts val="2400"/>
              <a:buFont typeface="Arial"/>
              <a:buNone/>
            </a:pPr>
            <a:r>
              <a:rPr lang="en-US" sz="2400">
                <a:solidFill>
                  <a:srgbClr val="000000"/>
                </a:solidFill>
              </a:rPr>
              <a:t>One woman said, </a:t>
            </a:r>
            <a:r>
              <a:rPr lang="en-US" sz="2400"/>
              <a:t>“It’s important to encourage women to step into these spaces to practice leadership. Sometimes it takes someone else saying ‘You can do this!’ or ‘You’d be great at that!’ </a:t>
            </a:r>
            <a:r>
              <a:rPr i="1" lang="en-US" sz="2400">
                <a:solidFill>
                  <a:srgbClr val="222222"/>
                </a:solidFill>
                <a:highlight>
                  <a:schemeClr val="lt1"/>
                </a:highlight>
              </a:rPr>
              <a:t>Convening Participant</a:t>
            </a:r>
            <a:endParaRPr sz="2400"/>
          </a:p>
        </p:txBody>
      </p:sp>
      <p:sp>
        <p:nvSpPr>
          <p:cNvPr id="586" name="Google Shape;586;gdaf4d122f5_0_8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daf4d122f5_0_8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400"/>
              <a:buNone/>
            </a:pPr>
            <a:r>
              <a:rPr lang="en-US" sz="2400">
                <a:solidFill>
                  <a:srgbClr val="000000"/>
                </a:solidFill>
              </a:rPr>
              <a:t>Another thing we can do is to help women r</a:t>
            </a:r>
            <a:r>
              <a:rPr lang="en-US" sz="2400">
                <a:solidFill>
                  <a:srgbClr val="000000"/>
                </a:solidFill>
              </a:rPr>
              <a:t>ecognize their own potential. </a:t>
            </a:r>
            <a:endParaRPr sz="2400">
              <a:solidFill>
                <a:srgbClr val="000000"/>
              </a:solidFill>
            </a:endParaRPr>
          </a:p>
          <a:p>
            <a:pPr indent="0" lvl="0" marL="0" rtl="0" algn="l">
              <a:spcBef>
                <a:spcPts val="0"/>
              </a:spcBef>
              <a:spcAft>
                <a:spcPts val="0"/>
              </a:spcAft>
              <a:buSzPts val="2400"/>
              <a:buNone/>
            </a:pPr>
            <a:r>
              <a:t/>
            </a:r>
            <a:endParaRPr sz="2400"/>
          </a:p>
          <a:p>
            <a:pPr indent="0" lvl="0" marL="0" rtl="0" algn="l">
              <a:spcBef>
                <a:spcPts val="0"/>
              </a:spcBef>
              <a:spcAft>
                <a:spcPts val="0"/>
              </a:spcAft>
              <a:buSzPts val="2400"/>
              <a:buNone/>
            </a:pPr>
            <a:r>
              <a:rPr lang="en-US" sz="2400"/>
              <a:t>One individual said, “A lot of women in my community are doing these things already, but it’s just what they do. They would not necessarily consider them leadership. It’s just what they do, as far as being female in their family or their community.”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SzPts val="2400"/>
              <a:buNone/>
            </a:pPr>
            <a:r>
              <a:t/>
            </a:r>
            <a:endParaRPr i="1" sz="2400">
              <a:solidFill>
                <a:srgbClr val="222222"/>
              </a:solidFill>
              <a:highlight>
                <a:schemeClr val="lt1"/>
              </a:highlight>
            </a:endParaRPr>
          </a:p>
          <a:p>
            <a:pPr indent="0" lvl="0" marL="0" rtl="0" algn="l">
              <a:spcBef>
                <a:spcPts val="0"/>
              </a:spcBef>
              <a:spcAft>
                <a:spcPts val="0"/>
              </a:spcAft>
              <a:buSzPts val="2400"/>
              <a:buNone/>
            </a:pPr>
            <a:r>
              <a:rPr lang="en-US" sz="2400"/>
              <a:t>Another stressed that, “Leaders can and should be cultivated from within the communities that are most impacted by the issues, problems, events that are relevant today. They have the solutions and ideas!”</a:t>
            </a:r>
            <a:r>
              <a:rPr i="1" lang="en-US" sz="2400"/>
              <a:t>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lnSpc>
                <a:spcPct val="100000"/>
              </a:lnSpc>
              <a:spcBef>
                <a:spcPts val="270"/>
              </a:spcBef>
              <a:spcAft>
                <a:spcPts val="0"/>
              </a:spcAft>
              <a:buSzPts val="1400"/>
              <a:buNone/>
            </a:pPr>
            <a:r>
              <a:t/>
            </a:r>
            <a:endParaRPr/>
          </a:p>
        </p:txBody>
      </p:sp>
      <p:sp>
        <p:nvSpPr>
          <p:cNvPr id="592" name="Google Shape;592;gdaf4d122f5_0_8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daf4d122f5_0_83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2400">
                <a:solidFill>
                  <a:srgbClr val="000000"/>
                </a:solidFill>
              </a:rPr>
              <a:t>Many women in our study commented on how they need </a:t>
            </a:r>
            <a:r>
              <a:rPr lang="en-US" sz="2400">
                <a:solidFill>
                  <a:srgbClr val="000000"/>
                </a:solidFill>
              </a:rPr>
              <a:t>someone to “bounce ideas off” and that they learn from another woman’s wisdom and experience. </a:t>
            </a:r>
            <a:endParaRPr sz="2400">
              <a:solidFill>
                <a:srgbClr val="000000"/>
              </a:solidFill>
            </a:endParaRPr>
          </a:p>
          <a:p>
            <a:pPr indent="0" lvl="0" marL="0" rtl="0" algn="l">
              <a:spcBef>
                <a:spcPts val="0"/>
              </a:spcBef>
              <a:spcAft>
                <a:spcPts val="0"/>
              </a:spcAft>
              <a:buClr>
                <a:schemeClr val="dk1"/>
              </a:buClr>
              <a:buSzPts val="1400"/>
              <a:buFont typeface="Arial"/>
              <a:buNone/>
            </a:pPr>
            <a:r>
              <a:t/>
            </a:r>
            <a:endParaRPr sz="2400">
              <a:solidFill>
                <a:srgbClr val="000000"/>
              </a:solidFill>
            </a:endParaRPr>
          </a:p>
          <a:p>
            <a:pPr indent="0" lvl="0" marL="0" rtl="0" algn="l">
              <a:spcBef>
                <a:spcPts val="0"/>
              </a:spcBef>
              <a:spcAft>
                <a:spcPts val="0"/>
              </a:spcAft>
              <a:buClr>
                <a:schemeClr val="dk1"/>
              </a:buClr>
              <a:buSzPts val="1400"/>
              <a:buFont typeface="Arial"/>
              <a:buNone/>
            </a:pPr>
            <a:r>
              <a:rPr lang="en-US" sz="2400">
                <a:solidFill>
                  <a:srgbClr val="000000"/>
                </a:solidFill>
              </a:rPr>
              <a:t>For example, one Convening participant said, “I try to help them take the first and then the second steps. The hardest thing to me is just taking that first step. Sometimes you don’t know how to start so having a mentor, someone else around to help you figure out that beginning... where you’re uncertain or where your next step is and where you need to go from there...that’s a big help for a lot of people.” Convening Participant. </a:t>
            </a:r>
            <a:endParaRPr sz="2400">
              <a:solidFill>
                <a:srgbClr val="000000"/>
              </a:solidFill>
            </a:endParaRPr>
          </a:p>
        </p:txBody>
      </p:sp>
      <p:sp>
        <p:nvSpPr>
          <p:cNvPr id="598" name="Google Shape;598;gdaf4d122f5_0_8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daf4d122f5_0_75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sz="2400"/>
              <a:t>One way to provide guidance and support for women is through Networks. What did the study reveal about what a woman’s network should look like?</a:t>
            </a:r>
            <a:endParaRPr sz="2400"/>
          </a:p>
          <a:p>
            <a:pPr indent="0" lvl="0" marL="0" rtl="0" algn="l">
              <a:lnSpc>
                <a:spcPct val="100000"/>
              </a:lnSpc>
              <a:spcBef>
                <a:spcPts val="270"/>
              </a:spcBef>
              <a:spcAft>
                <a:spcPts val="0"/>
              </a:spcAft>
              <a:buSzPts val="1400"/>
              <a:buNone/>
            </a:pPr>
            <a:r>
              <a:t/>
            </a:r>
            <a:endParaRPr sz="2400"/>
          </a:p>
          <a:p>
            <a:pPr indent="0" lvl="0" marL="0" rtl="0" algn="l">
              <a:lnSpc>
                <a:spcPct val="100000"/>
              </a:lnSpc>
              <a:spcBef>
                <a:spcPts val="270"/>
              </a:spcBef>
              <a:spcAft>
                <a:spcPts val="0"/>
              </a:spcAft>
              <a:buSzPts val="1400"/>
              <a:buNone/>
            </a:pPr>
            <a:r>
              <a:t/>
            </a:r>
            <a:endParaRPr sz="2400"/>
          </a:p>
        </p:txBody>
      </p:sp>
      <p:sp>
        <p:nvSpPr>
          <p:cNvPr id="606" name="Google Shape;606;gdaf4d122f5_0_7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daf4d122f5_0_3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270"/>
              </a:spcBef>
              <a:spcAft>
                <a:spcPts val="0"/>
              </a:spcAft>
              <a:buClr>
                <a:schemeClr val="dk1"/>
              </a:buClr>
              <a:buSzPts val="1400"/>
              <a:buFont typeface="Arial"/>
              <a:buNone/>
            </a:pPr>
            <a:r>
              <a:t/>
            </a:r>
            <a:endParaRPr/>
          </a:p>
        </p:txBody>
      </p:sp>
      <p:sp>
        <p:nvSpPr>
          <p:cNvPr id="614" name="Google Shape;614;gdaf4d122f5_0_3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daf4d122f5_0_11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 name="Google Shape;111;gdaf4d122f5_0_11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400"/>
              </a:spcBef>
              <a:spcAft>
                <a:spcPts val="0"/>
              </a:spcAft>
              <a:buNone/>
            </a:pPr>
            <a:r>
              <a:rPr lang="en-US" sz="1200">
                <a:solidFill>
                  <a:srgbClr val="595959"/>
                </a:solidFill>
              </a:rPr>
              <a:t>Women in state offices (2019-2020 session)</a:t>
            </a:r>
            <a:endParaRPr sz="1200">
              <a:solidFill>
                <a:srgbClr val="595959"/>
              </a:solidFill>
            </a:endParaRPr>
          </a:p>
          <a:p>
            <a:pPr indent="-206409" lvl="0" marL="257209" rtl="0" algn="l">
              <a:spcBef>
                <a:spcPts val="1000"/>
              </a:spcBef>
              <a:spcAft>
                <a:spcPts val="0"/>
              </a:spcAft>
              <a:buClr>
                <a:srgbClr val="7A0019"/>
              </a:buClr>
              <a:buSzPts val="1200"/>
              <a:buChar char="•"/>
            </a:pPr>
            <a:r>
              <a:rPr lang="en-US" sz="1200">
                <a:solidFill>
                  <a:srgbClr val="595959"/>
                </a:solidFill>
              </a:rPr>
              <a:t>16 of the 67 State Senators (24%) </a:t>
            </a:r>
            <a:endParaRPr sz="1200">
              <a:solidFill>
                <a:srgbClr val="595959"/>
              </a:solidFill>
            </a:endParaRPr>
          </a:p>
          <a:p>
            <a:pPr indent="-206409" lvl="0" marL="257209" rtl="0" algn="l">
              <a:spcBef>
                <a:spcPts val="1000"/>
              </a:spcBef>
              <a:spcAft>
                <a:spcPts val="0"/>
              </a:spcAft>
              <a:buClr>
                <a:srgbClr val="7A0019"/>
              </a:buClr>
              <a:buSzPts val="1200"/>
              <a:buChar char="•"/>
            </a:pPr>
            <a:r>
              <a:rPr lang="en-US" sz="1200">
                <a:solidFill>
                  <a:srgbClr val="595959"/>
                </a:solidFill>
                <a:extLst>
                  <a:ext uri="http://customooxmlschemas.google.com/">
                    <go:slidesCustomData xmlns:go="http://customooxmlschemas.google.com/" textRoundtripDataId="0"/>
                  </a:ext>
                </a:extLst>
              </a:rPr>
              <a:t>48 of the 134</a:t>
            </a:r>
            <a:r>
              <a:rPr lang="en-US" sz="1200">
                <a:solidFill>
                  <a:srgbClr val="595959"/>
                </a:solidFill>
              </a:rPr>
              <a:t> Representatives (36%)</a:t>
            </a:r>
            <a:endParaRPr sz="1200">
              <a:solidFill>
                <a:srgbClr val="595959"/>
              </a:solidFill>
            </a:endParaRPr>
          </a:p>
          <a:p>
            <a:pPr indent="0" lvl="0" marL="0" rtl="0" algn="l">
              <a:lnSpc>
                <a:spcPct val="100000"/>
              </a:lnSpc>
              <a:spcBef>
                <a:spcPts val="270"/>
              </a:spcBef>
              <a:spcAft>
                <a:spcPts val="0"/>
              </a:spcAft>
              <a:buSzPts val="1400"/>
              <a:buNone/>
            </a:pPr>
            <a:r>
              <a:t/>
            </a:r>
            <a:endParaRPr/>
          </a:p>
        </p:txBody>
      </p:sp>
      <p:sp>
        <p:nvSpPr>
          <p:cNvPr id="112" name="Google Shape;112;gdaf4d122f5_0_116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daf4d122f5_0_8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270"/>
              </a:spcBef>
              <a:spcAft>
                <a:spcPts val="0"/>
              </a:spcAft>
              <a:buClr>
                <a:schemeClr val="dk1"/>
              </a:buClr>
              <a:buSzPts val="1400"/>
              <a:buFont typeface="Arial"/>
              <a:buNone/>
            </a:pPr>
            <a:r>
              <a:rPr lang="en-US" sz="2400"/>
              <a:t>In the survey responses and Convening discussions, a theme that came up time and again was the need for learning leadership skills from someone intentionally modeling it. A dedicated women’s network could provide this opportunity to learn from one another. “We all need to get better at </a:t>
            </a:r>
            <a:r>
              <a:rPr b="1" lang="en-US" sz="2400">
                <a:solidFill>
                  <a:srgbClr val="990000"/>
                </a:solidFill>
              </a:rPr>
              <a:t>sharing our stories</a:t>
            </a:r>
            <a:r>
              <a:rPr lang="en-US" sz="2400"/>
              <a:t> (the good, the bad, and what we’ve learned) so that others can be inspired” said one </a:t>
            </a:r>
            <a:r>
              <a:rPr i="1" lang="en-US" sz="2400"/>
              <a:t>Convening Participant.</a:t>
            </a:r>
            <a:endParaRPr i="1" sz="2400"/>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rPr lang="en-US" sz="2400"/>
              <a:t>One woman said in her survey response that “There isn’t a lot of precedent on policies and procedures, relaying of information, and learning from experienced individuals. It’s more of a learn as you go situation...and confusion, miscommunication, and lack of follow-through tend to be the result of these types of leadership dynamics.” Survey respondent</a:t>
            </a:r>
            <a:endParaRPr sz="2400"/>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rPr lang="en-US" sz="2400"/>
              <a:t>In a Convening one woman talked about a supervisor who sat her down and had her run through specific leadership scenarios, coaching her on responses. </a:t>
            </a:r>
            <a:endParaRPr sz="2400"/>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t/>
            </a:r>
            <a:endParaRPr i="1" sz="2400"/>
          </a:p>
        </p:txBody>
      </p:sp>
      <p:sp>
        <p:nvSpPr>
          <p:cNvPr id="622" name="Google Shape;622;gdaf4d122f5_0_8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daf4d122f5_0_85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Another important component of a women’s network is inviting new women into spaces to practice leadership. One woman said at a Convening, “</a:t>
            </a:r>
            <a:r>
              <a:rPr lang="en-US" sz="2400"/>
              <a:t>I moved into my small community and it takes a while to get your footing. A woman reached out to me to ask if I could help with this project. She gave me the welcome mat to enter into a project and showcase my talents and strengths. She provided me an opportunity.”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rPr lang="en-US" sz="2400"/>
              <a:t>Another said </a:t>
            </a:r>
            <a:r>
              <a:rPr lang="en-US" sz="2400"/>
              <a:t>“We always look to the most senior person. I found out in the first meeting that the newest person was going to be the chair for the year. [That was me!] It was such an ideal way to learn people’s names and be in front of the group and call people to order. I practice that now as much as I can, particularly with young women who haven’t had many opportunities to be at the head of a room, hold everyone’s attention and make decisions on the spot. It is great practice.” </a:t>
            </a:r>
            <a:r>
              <a:rPr i="1" lang="en-US" sz="2400">
                <a:solidFill>
                  <a:srgbClr val="222222"/>
                </a:solidFill>
                <a:highlight>
                  <a:schemeClr val="lt1"/>
                </a:highlight>
              </a:rPr>
              <a:t>Convening Participant</a:t>
            </a:r>
            <a:endParaRPr sz="2400"/>
          </a:p>
        </p:txBody>
      </p:sp>
      <p:sp>
        <p:nvSpPr>
          <p:cNvPr id="630" name="Google Shape;630;gdaf4d122f5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daf4d122f5_0_87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2400"/>
              <a:buFont typeface="Arial"/>
              <a:buNone/>
            </a:pPr>
            <a:r>
              <a:rPr lang="en-US" sz="2400"/>
              <a:t>Many women in the study made comments about the importance of collaborative leadership and sharing power. </a:t>
            </a:r>
            <a:endParaRPr sz="2400"/>
          </a:p>
          <a:p>
            <a:pPr indent="0" lvl="0" marL="0" rtl="0" algn="l">
              <a:spcBef>
                <a:spcPts val="0"/>
              </a:spcBef>
              <a:spcAft>
                <a:spcPts val="0"/>
              </a:spcAft>
              <a:buClr>
                <a:schemeClr val="dk1"/>
              </a:buClr>
              <a:buSzPts val="2400"/>
              <a:buFont typeface="Arial"/>
              <a:buNone/>
            </a:pPr>
            <a:r>
              <a:t/>
            </a:r>
            <a:endParaRPr sz="2400"/>
          </a:p>
          <a:p>
            <a:pPr indent="0" lvl="0" marL="0" rtl="0" algn="l">
              <a:spcBef>
                <a:spcPts val="0"/>
              </a:spcBef>
              <a:spcAft>
                <a:spcPts val="0"/>
              </a:spcAft>
              <a:buClr>
                <a:schemeClr val="dk1"/>
              </a:buClr>
              <a:buSzPts val="2400"/>
              <a:buFont typeface="Arial"/>
              <a:buNone/>
            </a:pPr>
            <a:r>
              <a:rPr lang="en-US" sz="2400"/>
              <a:t>One said, </a:t>
            </a:r>
            <a:r>
              <a:rPr lang="en-US" sz="2400"/>
              <a:t>“Everyone had our roles even though she was the boss. We would call ourselves the ‘Women of the Round Table’ because that is how we would strategize.”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rPr lang="en-US" sz="2400">
                <a:solidFill>
                  <a:srgbClr val="222222"/>
                </a:solidFill>
                <a:highlight>
                  <a:schemeClr val="lt1"/>
                </a:highlight>
              </a:rPr>
              <a:t>Another talked about how women are natural connectors who demonstrate web-like thinking. </a:t>
            </a:r>
            <a:endParaRPr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rPr lang="en-US" sz="2400"/>
              <a:t>In one Convening a woman said, “A diversity of backgrounds, lived experiences, and perspectives should be encouraged! It’s when differences of perspective and a variety of lenses can come together that we get a more complete, accurate picture of problems and solutions.” </a:t>
            </a:r>
            <a:r>
              <a:rPr i="1" lang="en-US" sz="2400"/>
              <a:t>Convening Participant</a:t>
            </a:r>
            <a:endParaRPr i="1" sz="2400"/>
          </a:p>
          <a:p>
            <a:pPr indent="0" lvl="0" marL="0" rtl="0" algn="l">
              <a:spcBef>
                <a:spcPts val="0"/>
              </a:spcBef>
              <a:spcAft>
                <a:spcPts val="0"/>
              </a:spcAft>
              <a:buClr>
                <a:schemeClr val="dk1"/>
              </a:buClr>
              <a:buSzPts val="2400"/>
              <a:buFont typeface="Arial"/>
              <a:buNone/>
            </a:pPr>
            <a:r>
              <a:t/>
            </a:r>
            <a:endParaRPr i="1" sz="1200">
              <a:solidFill>
                <a:srgbClr val="222222"/>
              </a:solidFill>
              <a:highlight>
                <a:schemeClr val="lt1"/>
              </a:highlight>
            </a:endParaRPr>
          </a:p>
          <a:p>
            <a:pPr indent="0" lvl="0" marL="0" rtl="0" algn="l">
              <a:spcBef>
                <a:spcPts val="270"/>
              </a:spcBef>
              <a:spcAft>
                <a:spcPts val="0"/>
              </a:spcAft>
              <a:buClr>
                <a:schemeClr val="dk1"/>
              </a:buClr>
              <a:buSzPts val="1400"/>
              <a:buFont typeface="Arial"/>
              <a:buNone/>
            </a:pPr>
            <a:r>
              <a:t/>
            </a:r>
            <a:endParaRPr/>
          </a:p>
        </p:txBody>
      </p:sp>
      <p:sp>
        <p:nvSpPr>
          <p:cNvPr id="638" name="Google Shape;638;gdaf4d122f5_0_8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daf4d122f5_0_126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400"/>
              <a:buNone/>
            </a:pPr>
            <a:r>
              <a:rPr lang="en-US" sz="2400"/>
              <a:t>Many women commented in the survey and Convenings that virtual opportunities save time when you live in a rural area in NW MN. One said, “A year ago to have this Convening we would have had to invest many hours, energy, and a great deal of time and money.” </a:t>
            </a:r>
            <a:endParaRPr sz="2400"/>
          </a:p>
          <a:p>
            <a:pPr indent="0" lvl="0" marL="0" rtl="0" algn="l">
              <a:spcBef>
                <a:spcPts val="0"/>
              </a:spcBef>
              <a:spcAft>
                <a:spcPts val="0"/>
              </a:spcAft>
              <a:buSzPts val="2400"/>
              <a:buNone/>
            </a:pPr>
            <a:r>
              <a:t/>
            </a:r>
            <a:endParaRPr sz="2400"/>
          </a:p>
          <a:p>
            <a:pPr indent="0" lvl="0" marL="0" rtl="0" algn="l">
              <a:spcBef>
                <a:spcPts val="0"/>
              </a:spcBef>
              <a:spcAft>
                <a:spcPts val="0"/>
              </a:spcAft>
              <a:buSzPts val="2400"/>
              <a:buNone/>
            </a:pPr>
            <a:r>
              <a:rPr lang="en-US" sz="2400"/>
              <a:t>Another said, “While virtual isn’t ideal, it promotes equity and access.” Convening Participant</a:t>
            </a:r>
            <a:endParaRPr sz="2400"/>
          </a:p>
          <a:p>
            <a:pPr indent="0" lvl="0" marL="0" rtl="0" algn="l">
              <a:lnSpc>
                <a:spcPct val="100000"/>
              </a:lnSpc>
              <a:spcBef>
                <a:spcPts val="270"/>
              </a:spcBef>
              <a:spcAft>
                <a:spcPts val="0"/>
              </a:spcAft>
              <a:buSzPts val="1400"/>
              <a:buNone/>
            </a:pPr>
            <a:r>
              <a:t/>
            </a:r>
            <a:endParaRPr/>
          </a:p>
        </p:txBody>
      </p:sp>
      <p:sp>
        <p:nvSpPr>
          <p:cNvPr id="646" name="Google Shape;646;gdaf4d122f5_0_12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daf4d122f5_0_6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2400"/>
              <a:buNone/>
            </a:pPr>
            <a:r>
              <a:rPr lang="en-US" sz="2400"/>
              <a:t>From the survey findings grew a few key recommendations for the 100 in 100 Project. </a:t>
            </a:r>
            <a:endParaRPr sz="2400"/>
          </a:p>
          <a:p>
            <a:pPr indent="-381000" lvl="0" marL="457200" rtl="0" algn="l">
              <a:spcBef>
                <a:spcPts val="1000"/>
              </a:spcBef>
              <a:spcAft>
                <a:spcPts val="0"/>
              </a:spcAft>
              <a:buClr>
                <a:srgbClr val="31748D"/>
              </a:buClr>
              <a:buSzPts val="2400"/>
              <a:buChar char="●"/>
            </a:pPr>
            <a:r>
              <a:rPr lang="en-US" sz="2400">
                <a:solidFill>
                  <a:srgbClr val="31748D"/>
                </a:solidFill>
              </a:rPr>
              <a:t>Provide childcare, meals, and any other time-savers</a:t>
            </a:r>
            <a:endParaRPr sz="2400">
              <a:solidFill>
                <a:srgbClr val="31748D"/>
              </a:solidFill>
            </a:endParaRPr>
          </a:p>
          <a:p>
            <a:pPr indent="-381000" lvl="1" marL="914400" rtl="0" algn="l">
              <a:spcBef>
                <a:spcPts val="1000"/>
              </a:spcBef>
              <a:spcAft>
                <a:spcPts val="0"/>
              </a:spcAft>
              <a:buClr>
                <a:srgbClr val="31748D"/>
              </a:buClr>
              <a:buSzPts val="2400"/>
              <a:buChar char="○"/>
            </a:pPr>
            <a:r>
              <a:rPr lang="en-US" sz="2400">
                <a:solidFill>
                  <a:srgbClr val="31748D"/>
                </a:solidFill>
              </a:rPr>
              <a:t>Virtual opportunities to connect</a:t>
            </a:r>
            <a:endParaRPr sz="2400">
              <a:solidFill>
                <a:srgbClr val="31748D"/>
              </a:solidFill>
            </a:endParaRPr>
          </a:p>
          <a:p>
            <a:pPr indent="-381000" lvl="0" marL="457200" rtl="0" algn="l">
              <a:spcBef>
                <a:spcPts val="1000"/>
              </a:spcBef>
              <a:spcAft>
                <a:spcPts val="0"/>
              </a:spcAft>
              <a:buClr>
                <a:srgbClr val="31748D"/>
              </a:buClr>
              <a:buSzPts val="2400"/>
              <a:buChar char="●"/>
            </a:pPr>
            <a:r>
              <a:rPr lang="en-US" sz="2400">
                <a:solidFill>
                  <a:srgbClr val="31748D"/>
                </a:solidFill>
              </a:rPr>
              <a:t>Provide women-focused leadership opportunities</a:t>
            </a:r>
            <a:endParaRPr sz="2400">
              <a:solidFill>
                <a:srgbClr val="31748D"/>
              </a:solidFill>
            </a:endParaRPr>
          </a:p>
          <a:p>
            <a:pPr indent="-381000" lvl="1" marL="914400" rtl="0" algn="l">
              <a:spcBef>
                <a:spcPts val="1000"/>
              </a:spcBef>
              <a:spcAft>
                <a:spcPts val="0"/>
              </a:spcAft>
              <a:buClr>
                <a:srgbClr val="31748D"/>
              </a:buClr>
              <a:buSzPts val="2400"/>
              <a:buChar char="○"/>
            </a:pPr>
            <a:r>
              <a:rPr lang="en-US" sz="2400">
                <a:solidFill>
                  <a:srgbClr val="31748D"/>
                </a:solidFill>
              </a:rPr>
              <a:t>Create safe spaces for women to </a:t>
            </a:r>
            <a:r>
              <a:rPr b="1" i="1" lang="en-US" sz="2400">
                <a:solidFill>
                  <a:srgbClr val="31748D"/>
                </a:solidFill>
              </a:rPr>
              <a:t>practice</a:t>
            </a:r>
            <a:r>
              <a:rPr lang="en-US" sz="2400">
                <a:solidFill>
                  <a:srgbClr val="31748D"/>
                </a:solidFill>
              </a:rPr>
              <a:t> leadership</a:t>
            </a:r>
            <a:endParaRPr sz="2400">
              <a:solidFill>
                <a:srgbClr val="31748D"/>
              </a:solidFill>
            </a:endParaRPr>
          </a:p>
          <a:p>
            <a:pPr indent="-381000" lvl="2" marL="1371600" rtl="0" algn="l">
              <a:spcBef>
                <a:spcPts val="1000"/>
              </a:spcBef>
              <a:spcAft>
                <a:spcPts val="0"/>
              </a:spcAft>
              <a:buClr>
                <a:srgbClr val="31748D"/>
              </a:buClr>
              <a:buSzPts val="2400"/>
              <a:buChar char="■"/>
            </a:pPr>
            <a:r>
              <a:rPr lang="en-US" sz="2400">
                <a:solidFill>
                  <a:srgbClr val="31748D"/>
                </a:solidFill>
              </a:rPr>
              <a:t>Involve participants in leading meetings</a:t>
            </a:r>
            <a:endParaRPr sz="2400">
              <a:solidFill>
                <a:srgbClr val="31748D"/>
              </a:solidFill>
            </a:endParaRPr>
          </a:p>
          <a:p>
            <a:pPr indent="-381000" lvl="1" marL="914400" rtl="0" algn="l">
              <a:spcBef>
                <a:spcPts val="1000"/>
              </a:spcBef>
              <a:spcAft>
                <a:spcPts val="0"/>
              </a:spcAft>
              <a:buClr>
                <a:srgbClr val="31748D"/>
              </a:buClr>
              <a:buSzPts val="2400"/>
              <a:buChar char="○"/>
            </a:pPr>
            <a:r>
              <a:rPr lang="en-US" sz="2400">
                <a:solidFill>
                  <a:srgbClr val="31748D"/>
                </a:solidFill>
              </a:rPr>
              <a:t>Establish mentorships</a:t>
            </a:r>
            <a:endParaRPr sz="2400">
              <a:solidFill>
                <a:srgbClr val="31748D"/>
              </a:solidFill>
            </a:endParaRPr>
          </a:p>
          <a:p>
            <a:pPr indent="-381000" lvl="1" marL="914400" rtl="0" algn="l">
              <a:spcBef>
                <a:spcPts val="1000"/>
              </a:spcBef>
              <a:spcAft>
                <a:spcPts val="0"/>
              </a:spcAft>
              <a:buClr>
                <a:srgbClr val="31748D"/>
              </a:buClr>
              <a:buSzPts val="2400"/>
              <a:buChar char="○"/>
            </a:pPr>
            <a:r>
              <a:rPr lang="en-US" sz="2400">
                <a:solidFill>
                  <a:srgbClr val="31748D"/>
                </a:solidFill>
              </a:rPr>
              <a:t>Encourage leadership practices that are authentic for women</a:t>
            </a:r>
            <a:endParaRPr sz="2400">
              <a:solidFill>
                <a:srgbClr val="31748D"/>
              </a:solidFill>
            </a:endParaRPr>
          </a:p>
          <a:p>
            <a:pPr indent="-381000" lvl="2" marL="1371600" rtl="0" algn="l">
              <a:spcBef>
                <a:spcPts val="1000"/>
              </a:spcBef>
              <a:spcAft>
                <a:spcPts val="0"/>
              </a:spcAft>
              <a:buClr>
                <a:srgbClr val="31748D"/>
              </a:buClr>
              <a:buSzPts val="2400"/>
              <a:buChar char="■"/>
            </a:pPr>
            <a:r>
              <a:rPr lang="en-US" sz="2400">
                <a:solidFill>
                  <a:srgbClr val="31748D"/>
                </a:solidFill>
              </a:rPr>
              <a:t>Network weaving, Collaborative leadership</a:t>
            </a:r>
            <a:endParaRPr sz="2400">
              <a:solidFill>
                <a:srgbClr val="31748D"/>
              </a:solidFill>
            </a:endParaRPr>
          </a:p>
          <a:p>
            <a:pPr indent="-381000" lvl="0" marL="457200" rtl="0" algn="l">
              <a:spcBef>
                <a:spcPts val="1000"/>
              </a:spcBef>
              <a:spcAft>
                <a:spcPts val="0"/>
              </a:spcAft>
              <a:buClr>
                <a:srgbClr val="31748D"/>
              </a:buClr>
              <a:buSzPts val="2400"/>
              <a:buChar char="●"/>
            </a:pPr>
            <a:r>
              <a:rPr lang="en-US" sz="2400">
                <a:solidFill>
                  <a:srgbClr val="31748D"/>
                </a:solidFill>
              </a:rPr>
              <a:t>Must address community mindsets and structural barriers!</a:t>
            </a:r>
            <a:endParaRPr sz="2400"/>
          </a:p>
          <a:p>
            <a:pPr indent="0" lvl="0" marL="0" rtl="0" algn="l">
              <a:spcBef>
                <a:spcPts val="1000"/>
              </a:spcBef>
              <a:spcAft>
                <a:spcPts val="0"/>
              </a:spcAft>
              <a:buSzPts val="2400"/>
              <a:buNone/>
            </a:pPr>
            <a:r>
              <a:rPr lang="en-US" sz="2400"/>
              <a:t>One </a:t>
            </a:r>
            <a:r>
              <a:rPr lang="en-US" sz="2400"/>
              <a:t>study</a:t>
            </a:r>
            <a:r>
              <a:rPr lang="en-US" sz="2400"/>
              <a:t> participant said, </a:t>
            </a:r>
            <a:r>
              <a:rPr lang="en-US" sz="2400"/>
              <a:t>“Strong community support is needed to encourage female leadership. Women have a high bar to clear in leadership roles as you must prove yourself.” </a:t>
            </a:r>
            <a:r>
              <a:rPr i="1" lang="en-US" sz="2400">
                <a:solidFill>
                  <a:srgbClr val="222222"/>
                </a:solidFill>
                <a:highlight>
                  <a:schemeClr val="lt1"/>
                </a:highlight>
              </a:rPr>
              <a:t>Convening Participant</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t/>
            </a:r>
            <a:endParaRPr i="1" sz="2400">
              <a:solidFill>
                <a:srgbClr val="222222"/>
              </a:solidFill>
              <a:highlight>
                <a:schemeClr val="lt1"/>
              </a:highlight>
            </a:endParaRPr>
          </a:p>
          <a:p>
            <a:pPr indent="0" lvl="0" marL="0" rtl="0" algn="l">
              <a:spcBef>
                <a:spcPts val="0"/>
              </a:spcBef>
              <a:spcAft>
                <a:spcPts val="0"/>
              </a:spcAft>
              <a:buClr>
                <a:schemeClr val="dk1"/>
              </a:buClr>
              <a:buSzPts val="2400"/>
              <a:buFont typeface="Arial"/>
              <a:buNone/>
            </a:pPr>
            <a:r>
              <a:rPr lang="en-US" sz="2400"/>
              <a:t>Another reiterated “Community development is incredibly important!” </a:t>
            </a:r>
            <a:r>
              <a:rPr i="1" lang="en-US" sz="2400">
                <a:solidFill>
                  <a:srgbClr val="222222"/>
                </a:solidFill>
                <a:highlight>
                  <a:schemeClr val="lt1"/>
                </a:highlight>
              </a:rPr>
              <a:t>Convening Participant</a:t>
            </a:r>
            <a:endParaRPr i="1" sz="2400"/>
          </a:p>
          <a:p>
            <a:pPr indent="0" lvl="0" marL="0" rtl="0" algn="l">
              <a:lnSpc>
                <a:spcPct val="100000"/>
              </a:lnSpc>
              <a:spcBef>
                <a:spcPts val="270"/>
              </a:spcBef>
              <a:spcAft>
                <a:spcPts val="0"/>
              </a:spcAft>
              <a:buSzPts val="1400"/>
              <a:buNone/>
            </a:pPr>
            <a:r>
              <a:t/>
            </a:r>
            <a:endParaRPr/>
          </a:p>
        </p:txBody>
      </p:sp>
      <p:sp>
        <p:nvSpPr>
          <p:cNvPr id="656" name="Google Shape;656;gdaf4d122f5_0_6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dceb6df7c1_0_1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rPr lang="en-US"/>
              <a:t>Teresa </a:t>
            </a:r>
            <a:endParaRPr/>
          </a:p>
          <a:p>
            <a:pPr indent="0" lvl="0" marL="0" rtl="0" algn="l">
              <a:lnSpc>
                <a:spcPct val="100000"/>
              </a:lnSpc>
              <a:spcBef>
                <a:spcPts val="270"/>
              </a:spcBef>
              <a:spcAft>
                <a:spcPts val="0"/>
              </a:spcAft>
              <a:buSzPts val="1400"/>
              <a:buNone/>
            </a:pPr>
            <a:r>
              <a:rPr lang="en-US"/>
              <a:t>7:57-8:00 </a:t>
            </a:r>
            <a:endParaRPr/>
          </a:p>
        </p:txBody>
      </p:sp>
      <p:sp>
        <p:nvSpPr>
          <p:cNvPr id="663" name="Google Shape;663;gdceb6df7c1_0_1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daf4d122f5_0_10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5" name="Google Shape;685;gdaf4d122f5_0_1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dceb6df7c1_0_19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70"/>
              </a:spcBef>
              <a:spcAft>
                <a:spcPts val="0"/>
              </a:spcAft>
              <a:buSzPts val="1400"/>
              <a:buNone/>
            </a:pPr>
            <a:r>
              <a:t/>
            </a:r>
            <a:endParaRPr/>
          </a:p>
        </p:txBody>
      </p:sp>
      <p:sp>
        <p:nvSpPr>
          <p:cNvPr id="694" name="Google Shape;694;gdceb6df7c1_0_1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daf4d122f5_0_1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9" name="Google Shape;119;gdaf4d122f5_0_117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None/>
            </a:pPr>
            <a:r>
              <a:rPr lang="en-US" sz="1200">
                <a:solidFill>
                  <a:srgbClr val="595959"/>
                </a:solidFill>
              </a:rPr>
              <a:t>Majority of state court judges are men</a:t>
            </a:r>
            <a:endParaRPr sz="1200">
              <a:solidFill>
                <a:srgbClr val="595959"/>
              </a:solidFill>
            </a:endParaRPr>
          </a:p>
          <a:p>
            <a:pPr indent="-176241" lvl="1" marL="557287" rtl="0" algn="l">
              <a:spcBef>
                <a:spcPts val="400"/>
              </a:spcBef>
              <a:spcAft>
                <a:spcPts val="0"/>
              </a:spcAft>
              <a:buClr>
                <a:srgbClr val="7A0019"/>
              </a:buClr>
              <a:buSzPts val="1200"/>
              <a:buChar char="–"/>
            </a:pPr>
            <a:r>
              <a:rPr lang="en-US" sz="1200">
                <a:solidFill>
                  <a:srgbClr val="595959"/>
                </a:solidFill>
              </a:rPr>
              <a:t>POC and Native Americans are underrepresented </a:t>
            </a:r>
            <a:endParaRPr sz="1200">
              <a:solidFill>
                <a:srgbClr val="595959"/>
              </a:solidFill>
            </a:endParaRPr>
          </a:p>
          <a:p>
            <a:pPr indent="0" lvl="0" marL="0" rtl="0" algn="l">
              <a:spcBef>
                <a:spcPts val="400"/>
              </a:spcBef>
              <a:spcAft>
                <a:spcPts val="0"/>
              </a:spcAft>
              <a:buSzPts val="1800"/>
              <a:buNone/>
            </a:pPr>
            <a:r>
              <a:t/>
            </a:r>
            <a:endParaRPr sz="1200">
              <a:solidFill>
                <a:srgbClr val="595959"/>
              </a:solidFill>
            </a:endParaRPr>
          </a:p>
          <a:p>
            <a:pPr indent="0" lvl="0" marL="0" rtl="0" algn="l">
              <a:lnSpc>
                <a:spcPct val="100000"/>
              </a:lnSpc>
              <a:spcBef>
                <a:spcPts val="270"/>
              </a:spcBef>
              <a:spcAft>
                <a:spcPts val="0"/>
              </a:spcAft>
              <a:buSzPts val="1400"/>
              <a:buNone/>
            </a:pPr>
            <a:r>
              <a:t/>
            </a:r>
            <a:endParaRPr/>
          </a:p>
        </p:txBody>
      </p:sp>
      <p:sp>
        <p:nvSpPr>
          <p:cNvPr id="120" name="Google Shape;120;gdaf4d122f5_0_1173: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daf4d122f5_0_11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181009" lvl="0" marL="257209" rtl="0" algn="l">
              <a:spcBef>
                <a:spcPts val="400"/>
              </a:spcBef>
              <a:spcAft>
                <a:spcPts val="0"/>
              </a:spcAft>
              <a:buClr>
                <a:srgbClr val="7A0019"/>
              </a:buClr>
              <a:buSzPts val="1200"/>
              <a:buChar char="•"/>
            </a:pPr>
            <a:r>
              <a:rPr lang="en-US" sz="1200">
                <a:solidFill>
                  <a:srgbClr val="595959"/>
                </a:solidFill>
              </a:rPr>
              <a:t>Women in 2018 state county commissioner races</a:t>
            </a:r>
            <a:endParaRPr sz="1200">
              <a:solidFill>
                <a:srgbClr val="595959"/>
              </a:solidFill>
            </a:endParaRPr>
          </a:p>
          <a:p>
            <a:pPr indent="-176241" lvl="1" marL="557287" rtl="0" algn="l">
              <a:spcBef>
                <a:spcPts val="400"/>
              </a:spcBef>
              <a:spcAft>
                <a:spcPts val="0"/>
              </a:spcAft>
              <a:buClr>
                <a:srgbClr val="7A0019"/>
              </a:buClr>
              <a:buSzPts val="1200"/>
              <a:buChar char="–"/>
            </a:pPr>
            <a:r>
              <a:rPr lang="en-US" sz="1200">
                <a:solidFill>
                  <a:srgbClr val="595959"/>
                </a:solidFill>
              </a:rPr>
              <a:t>18.4% of all candidates</a:t>
            </a:r>
            <a:endParaRPr sz="1200">
              <a:solidFill>
                <a:srgbClr val="595959"/>
              </a:solidFill>
            </a:endParaRPr>
          </a:p>
          <a:p>
            <a:pPr indent="-176241" lvl="1" marL="557287" rtl="0" algn="l">
              <a:spcBef>
                <a:spcPts val="400"/>
              </a:spcBef>
              <a:spcAft>
                <a:spcPts val="0"/>
              </a:spcAft>
              <a:buClr>
                <a:srgbClr val="7A0019"/>
              </a:buClr>
              <a:buSzPts val="1200"/>
              <a:buChar char="–"/>
            </a:pPr>
            <a:r>
              <a:rPr lang="en-US" sz="1200">
                <a:solidFill>
                  <a:srgbClr val="595959"/>
                </a:solidFill>
              </a:rPr>
              <a:t>15.8% of winners in the November </a:t>
            </a:r>
            <a:endParaRPr sz="1200">
              <a:solidFill>
                <a:srgbClr val="595959"/>
              </a:solidFill>
            </a:endParaRPr>
          </a:p>
          <a:p>
            <a:pPr indent="-181009" lvl="0" marL="257209" rtl="0" algn="l">
              <a:spcBef>
                <a:spcPts val="400"/>
              </a:spcBef>
              <a:spcAft>
                <a:spcPts val="0"/>
              </a:spcAft>
              <a:buClr>
                <a:srgbClr val="7A0019"/>
              </a:buClr>
              <a:buSzPts val="1200"/>
              <a:buChar char="•"/>
            </a:pPr>
            <a:r>
              <a:rPr lang="en-US" sz="1200">
                <a:solidFill>
                  <a:srgbClr val="595959"/>
                </a:solidFill>
              </a:rPr>
              <a:t>Women comprise just 17.2% of all county board chairs in Minnesota</a:t>
            </a:r>
            <a:endParaRPr sz="1200"/>
          </a:p>
        </p:txBody>
      </p:sp>
      <p:sp>
        <p:nvSpPr>
          <p:cNvPr id="126" name="Google Shape;126;gdaf4d122f5_0_11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p:cSld name="Title Slide">
    <p:spTree>
      <p:nvGrpSpPr>
        <p:cNvPr id="13" name="Shape 13"/>
        <p:cNvGrpSpPr/>
        <p:nvPr/>
      </p:nvGrpSpPr>
      <p:grpSpPr>
        <a:xfrm>
          <a:off x="0" y="0"/>
          <a:ext cx="0" cy="0"/>
          <a:chOff x="0" y="0"/>
          <a:chExt cx="0" cy="0"/>
        </a:xfrm>
      </p:grpSpPr>
      <p:sp>
        <p:nvSpPr>
          <p:cNvPr id="14" name="Google Shape;14;p43"/>
          <p:cNvSpPr txBox="1"/>
          <p:nvPr>
            <p:ph type="ctrTitle"/>
          </p:nvPr>
        </p:nvSpPr>
        <p:spPr>
          <a:xfrm>
            <a:off x="685800" y="787400"/>
            <a:ext cx="8001000" cy="114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solidFill>
                  <a:srgbClr val="7A0019"/>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 name="Google Shape;15;p43"/>
          <p:cNvSpPr txBox="1"/>
          <p:nvPr>
            <p:ph idx="1" type="body"/>
          </p:nvPr>
        </p:nvSpPr>
        <p:spPr>
          <a:xfrm>
            <a:off x="685800" y="2921000"/>
            <a:ext cx="8001000" cy="6096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360"/>
              </a:spcBef>
              <a:spcAft>
                <a:spcPts val="0"/>
              </a:spcAft>
              <a:buSzPts val="1800"/>
              <a:buFont typeface="Arial"/>
              <a:buNone/>
              <a:defRPr sz="1800">
                <a:solidFill>
                  <a:srgbClr val="595959"/>
                </a:solidFill>
              </a:defRPr>
            </a:lvl1pPr>
            <a:lvl2pPr indent="-228600" lvl="1" marL="914400" algn="l">
              <a:lnSpc>
                <a:spcPct val="100000"/>
              </a:lnSpc>
              <a:spcBef>
                <a:spcPts val="360"/>
              </a:spcBef>
              <a:spcAft>
                <a:spcPts val="0"/>
              </a:spcAft>
              <a:buSzPts val="1800"/>
              <a:buFont typeface="Arial"/>
              <a:buNone/>
              <a:defRPr sz="1800">
                <a:solidFill>
                  <a:srgbClr val="FFFFFF"/>
                </a:solidFill>
              </a:defRPr>
            </a:lvl2pPr>
            <a:lvl3pPr indent="-228600" lvl="2" marL="1371600" algn="l">
              <a:lnSpc>
                <a:spcPct val="100000"/>
              </a:lnSpc>
              <a:spcBef>
                <a:spcPts val="360"/>
              </a:spcBef>
              <a:spcAft>
                <a:spcPts val="0"/>
              </a:spcAft>
              <a:buSzPts val="1800"/>
              <a:buFont typeface="Arial"/>
              <a:buNone/>
              <a:defRPr sz="1800">
                <a:solidFill>
                  <a:srgbClr val="FFFFFF"/>
                </a:solidFill>
              </a:defRPr>
            </a:lvl3pPr>
            <a:lvl4pPr indent="-228600" lvl="3" marL="1828800" algn="l">
              <a:lnSpc>
                <a:spcPct val="100000"/>
              </a:lnSpc>
              <a:spcBef>
                <a:spcPts val="360"/>
              </a:spcBef>
              <a:spcAft>
                <a:spcPts val="0"/>
              </a:spcAft>
              <a:buSzPts val="1800"/>
              <a:buFont typeface="Arial"/>
              <a:buNone/>
              <a:defRPr sz="1800">
                <a:solidFill>
                  <a:srgbClr val="FFFFFF"/>
                </a:solidFill>
              </a:defRPr>
            </a:lvl4pPr>
            <a:lvl5pPr indent="-228600" lvl="4" marL="2286000" algn="l">
              <a:lnSpc>
                <a:spcPct val="100000"/>
              </a:lnSpc>
              <a:spcBef>
                <a:spcPts val="360"/>
              </a:spcBef>
              <a:spcAft>
                <a:spcPts val="0"/>
              </a:spcAft>
              <a:buSzPts val="1800"/>
              <a:buFont typeface="Arial"/>
              <a:buNone/>
              <a:defRPr sz="1800">
                <a:solidFill>
                  <a:srgbClr val="FFFFFF"/>
                </a:solidFill>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
        <p:nvSpPr>
          <p:cNvPr id="16" name="Google Shape;16;p43"/>
          <p:cNvSpPr txBox="1"/>
          <p:nvPr>
            <p:ph idx="2" type="body"/>
          </p:nvPr>
        </p:nvSpPr>
        <p:spPr>
          <a:xfrm>
            <a:off x="685800" y="3530600"/>
            <a:ext cx="8001000" cy="508000"/>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40"/>
              </a:spcBef>
              <a:spcAft>
                <a:spcPts val="0"/>
              </a:spcAft>
              <a:buSzPts val="1200"/>
              <a:buFont typeface="Arial"/>
              <a:buNone/>
              <a:defRPr sz="1200">
                <a:solidFill>
                  <a:srgbClr val="595959"/>
                </a:solidFill>
              </a:defRPr>
            </a:lvl1pPr>
            <a:lvl2pPr indent="-228600" lvl="1" marL="914400" algn="l">
              <a:lnSpc>
                <a:spcPct val="100000"/>
              </a:lnSpc>
              <a:spcBef>
                <a:spcPts val="240"/>
              </a:spcBef>
              <a:spcAft>
                <a:spcPts val="0"/>
              </a:spcAft>
              <a:buSzPts val="1200"/>
              <a:buFont typeface="Arial"/>
              <a:buNone/>
              <a:defRPr sz="1200">
                <a:solidFill>
                  <a:srgbClr val="FFFFFF"/>
                </a:solidFill>
              </a:defRPr>
            </a:lvl2pPr>
            <a:lvl3pPr indent="-228600" lvl="2" marL="1371600" algn="l">
              <a:lnSpc>
                <a:spcPct val="100000"/>
              </a:lnSpc>
              <a:spcBef>
                <a:spcPts val="240"/>
              </a:spcBef>
              <a:spcAft>
                <a:spcPts val="0"/>
              </a:spcAft>
              <a:buSzPts val="1200"/>
              <a:buFont typeface="Arial"/>
              <a:buNone/>
              <a:defRPr sz="1200">
                <a:solidFill>
                  <a:srgbClr val="FFFFFF"/>
                </a:solidFill>
              </a:defRPr>
            </a:lvl3pPr>
            <a:lvl4pPr indent="-228600" lvl="3" marL="1828800" algn="l">
              <a:lnSpc>
                <a:spcPct val="100000"/>
              </a:lnSpc>
              <a:spcBef>
                <a:spcPts val="240"/>
              </a:spcBef>
              <a:spcAft>
                <a:spcPts val="0"/>
              </a:spcAft>
              <a:buSzPts val="1200"/>
              <a:buFont typeface="Arial"/>
              <a:buNone/>
              <a:defRPr sz="1200">
                <a:solidFill>
                  <a:srgbClr val="FFFFFF"/>
                </a:solidFill>
              </a:defRPr>
            </a:lvl4pPr>
            <a:lvl5pPr indent="-228600" lvl="4" marL="2286000" algn="l">
              <a:lnSpc>
                <a:spcPct val="100000"/>
              </a:lnSpc>
              <a:spcBef>
                <a:spcPts val="240"/>
              </a:spcBef>
              <a:spcAft>
                <a:spcPts val="0"/>
              </a:spcAft>
              <a:buSzPts val="1200"/>
              <a:buFont typeface="Arial"/>
              <a:buNone/>
              <a:defRPr sz="1200">
                <a:solidFill>
                  <a:srgbClr val="FFFFFF"/>
                </a:solidFill>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pic>
        <p:nvPicPr>
          <p:cNvPr id="17" name="Google Shape;17;p43"/>
          <p:cNvPicPr preferRelativeResize="0"/>
          <p:nvPr/>
        </p:nvPicPr>
        <p:blipFill rotWithShape="1">
          <a:blip r:embed="rId2">
            <a:alphaModFix/>
          </a:blip>
          <a:srcRect b="0" l="0" r="0" t="0"/>
          <a:stretch/>
        </p:blipFill>
        <p:spPr>
          <a:xfrm>
            <a:off x="0" y="4646676"/>
            <a:ext cx="9144000" cy="22098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 name="Shape 45"/>
        <p:cNvGrpSpPr/>
        <p:nvPr/>
      </p:nvGrpSpPr>
      <p:grpSpPr>
        <a:xfrm>
          <a:off x="0" y="0"/>
          <a:ext cx="0" cy="0"/>
          <a:chOff x="0" y="0"/>
          <a:chExt cx="0" cy="0"/>
        </a:xfrm>
      </p:grpSpPr>
      <p:sp>
        <p:nvSpPr>
          <p:cNvPr id="46" name="Google Shape;46;p52"/>
          <p:cNvSpPr txBox="1"/>
          <p:nvPr>
            <p:ph type="title"/>
          </p:nvPr>
        </p:nvSpPr>
        <p:spPr>
          <a:xfrm>
            <a:off x="685800" y="304800"/>
            <a:ext cx="7772400" cy="114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7" name="Google Shape;47;p52"/>
          <p:cNvSpPr txBox="1"/>
          <p:nvPr>
            <p:ph idx="1" type="body"/>
          </p:nvPr>
        </p:nvSpPr>
        <p:spPr>
          <a:xfrm rot="5400000">
            <a:off x="2590800" y="-152400"/>
            <a:ext cx="3962400" cy="7772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8" name="Shape 48"/>
        <p:cNvGrpSpPr/>
        <p:nvPr/>
      </p:nvGrpSpPr>
      <p:grpSpPr>
        <a:xfrm>
          <a:off x="0" y="0"/>
          <a:ext cx="0" cy="0"/>
          <a:chOff x="0" y="0"/>
          <a:chExt cx="0" cy="0"/>
        </a:xfrm>
      </p:grpSpPr>
      <p:sp>
        <p:nvSpPr>
          <p:cNvPr id="49" name="Google Shape;49;p53"/>
          <p:cNvSpPr txBox="1"/>
          <p:nvPr>
            <p:ph type="title"/>
          </p:nvPr>
        </p:nvSpPr>
        <p:spPr>
          <a:xfrm rot="5400000">
            <a:off x="4781550" y="2038350"/>
            <a:ext cx="5410200" cy="19431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50" name="Google Shape;50;p53"/>
          <p:cNvSpPr txBox="1"/>
          <p:nvPr>
            <p:ph idx="1" type="body"/>
          </p:nvPr>
        </p:nvSpPr>
        <p:spPr>
          <a:xfrm rot="5400000">
            <a:off x="819151" y="171450"/>
            <a:ext cx="5410200" cy="56769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OBJECT_1">
    <p:spTree>
      <p:nvGrpSpPr>
        <p:cNvPr id="51" name="Shape 51"/>
        <p:cNvGrpSpPr/>
        <p:nvPr/>
      </p:nvGrpSpPr>
      <p:grpSpPr>
        <a:xfrm>
          <a:off x="0" y="0"/>
          <a:ext cx="0" cy="0"/>
          <a:chOff x="0" y="0"/>
          <a:chExt cx="0" cy="0"/>
        </a:xfrm>
      </p:grpSpPr>
      <p:sp>
        <p:nvSpPr>
          <p:cNvPr id="52" name="Google Shape;52;gb4726a6c35_0_257"/>
          <p:cNvSpPr txBox="1"/>
          <p:nvPr>
            <p:ph idx="11" type="ftr"/>
          </p:nvPr>
        </p:nvSpPr>
        <p:spPr>
          <a:xfrm>
            <a:off x="3108960" y="6377940"/>
            <a:ext cx="2926200" cy="342900"/>
          </a:xfrm>
          <a:prstGeom prst="rect">
            <a:avLst/>
          </a:prstGeom>
          <a:noFill/>
          <a:ln>
            <a:noFill/>
          </a:ln>
        </p:spPr>
        <p:txBody>
          <a:bodyPr anchorCtr="0" anchor="t" bIns="0" lIns="0" spcFirstLastPara="1" rIns="0" wrap="square" tIns="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3" name="Google Shape;53;gb4726a6c35_0_257"/>
          <p:cNvSpPr txBox="1"/>
          <p:nvPr>
            <p:ph idx="10" type="dt"/>
          </p:nvPr>
        </p:nvSpPr>
        <p:spPr>
          <a:xfrm>
            <a:off x="457200" y="6377940"/>
            <a:ext cx="2103000" cy="342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4" name="Google Shape;54;gb4726a6c35_0_257"/>
          <p:cNvSpPr txBox="1"/>
          <p:nvPr>
            <p:ph idx="12" type="sldNum"/>
          </p:nvPr>
        </p:nvSpPr>
        <p:spPr>
          <a:xfrm>
            <a:off x="6583680" y="6377940"/>
            <a:ext cx="2103000" cy="342900"/>
          </a:xfrm>
          <a:prstGeom prst="rect">
            <a:avLst/>
          </a:prstGeom>
          <a:noFill/>
          <a:ln>
            <a:noFill/>
          </a:ln>
        </p:spPr>
        <p:txBody>
          <a:bodyPr anchorCtr="0" anchor="t" bIns="0" lIns="0" spcFirstLastPara="1" rIns="0" wrap="square" tIns="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sp>
        <p:nvSpPr>
          <p:cNvPr id="56" name="Google Shape;56;gdceb6df7c1_0_644"/>
          <p:cNvSpPr txBox="1"/>
          <p:nvPr>
            <p:ph type="ctrTitle"/>
          </p:nvPr>
        </p:nvSpPr>
        <p:spPr>
          <a:xfrm>
            <a:off x="311708" y="992767"/>
            <a:ext cx="8520600" cy="2736900"/>
          </a:xfrm>
          <a:prstGeom prst="rect">
            <a:avLst/>
          </a:prstGeom>
        </p:spPr>
        <p:txBody>
          <a:bodyPr anchorCtr="0" anchor="b" bIns="34275" lIns="68575" spcFirstLastPara="1" rIns="68575" wrap="square" tIns="3427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7" name="Google Shape;57;gdceb6df7c1_0_644"/>
          <p:cNvSpPr txBox="1"/>
          <p:nvPr>
            <p:ph idx="1" type="subTitle"/>
          </p:nvPr>
        </p:nvSpPr>
        <p:spPr>
          <a:xfrm>
            <a:off x="311700" y="3778833"/>
            <a:ext cx="8520600" cy="1056900"/>
          </a:xfrm>
          <a:prstGeom prst="rect">
            <a:avLst/>
          </a:prstGeom>
        </p:spPr>
        <p:txBody>
          <a:bodyPr anchorCtr="0" anchor="t" bIns="34275" lIns="68575" spcFirstLastPara="1" rIns="68575" wrap="square" tIns="34275">
            <a:noAutofit/>
          </a:bodyPr>
          <a:lstStyle>
            <a:lvl1pPr lvl="0" rtl="0" algn="ctr">
              <a:lnSpc>
                <a:spcPct val="100000"/>
              </a:lnSpc>
              <a:spcBef>
                <a:spcPts val="480"/>
              </a:spcBef>
              <a:spcAft>
                <a:spcPts val="0"/>
              </a:spcAft>
              <a:buSzPts val="2800"/>
              <a:buNone/>
              <a:defRPr sz="2800"/>
            </a:lvl1pPr>
            <a:lvl2pPr lvl="1" rtl="0" algn="ctr">
              <a:lnSpc>
                <a:spcPct val="100000"/>
              </a:lnSpc>
              <a:spcBef>
                <a:spcPts val="420"/>
              </a:spcBef>
              <a:spcAft>
                <a:spcPts val="0"/>
              </a:spcAft>
              <a:buSzPts val="2800"/>
              <a:buNone/>
              <a:defRPr sz="2800"/>
            </a:lvl2pPr>
            <a:lvl3pPr lvl="2" rtl="0" algn="ctr">
              <a:lnSpc>
                <a:spcPct val="100000"/>
              </a:lnSpc>
              <a:spcBef>
                <a:spcPts val="360"/>
              </a:spcBef>
              <a:spcAft>
                <a:spcPts val="0"/>
              </a:spcAft>
              <a:buSzPts val="2800"/>
              <a:buNone/>
              <a:defRPr sz="2800"/>
            </a:lvl3pPr>
            <a:lvl4pPr lvl="3" rtl="0" algn="ctr">
              <a:lnSpc>
                <a:spcPct val="100000"/>
              </a:lnSpc>
              <a:spcBef>
                <a:spcPts val="300"/>
              </a:spcBef>
              <a:spcAft>
                <a:spcPts val="0"/>
              </a:spcAft>
              <a:buSzPts val="2800"/>
              <a:buNone/>
              <a:defRPr sz="2800"/>
            </a:lvl4pPr>
            <a:lvl5pPr lvl="4" rtl="0" algn="ctr">
              <a:lnSpc>
                <a:spcPct val="100000"/>
              </a:lnSpc>
              <a:spcBef>
                <a:spcPts val="300"/>
              </a:spcBef>
              <a:spcAft>
                <a:spcPts val="0"/>
              </a:spcAft>
              <a:buSzPts val="2800"/>
              <a:buNone/>
              <a:defRPr sz="2800"/>
            </a:lvl5pPr>
            <a:lvl6pPr lvl="5" rtl="0" algn="ctr">
              <a:lnSpc>
                <a:spcPct val="100000"/>
              </a:lnSpc>
              <a:spcBef>
                <a:spcPts val="300"/>
              </a:spcBef>
              <a:spcAft>
                <a:spcPts val="0"/>
              </a:spcAft>
              <a:buSzPts val="2800"/>
              <a:buNone/>
              <a:defRPr sz="2800"/>
            </a:lvl6pPr>
            <a:lvl7pPr lvl="6" rtl="0" algn="ctr">
              <a:lnSpc>
                <a:spcPct val="100000"/>
              </a:lnSpc>
              <a:spcBef>
                <a:spcPts val="300"/>
              </a:spcBef>
              <a:spcAft>
                <a:spcPts val="0"/>
              </a:spcAft>
              <a:buSzPts val="2800"/>
              <a:buNone/>
              <a:defRPr sz="2800"/>
            </a:lvl7pPr>
            <a:lvl8pPr lvl="7" rtl="0" algn="ctr">
              <a:lnSpc>
                <a:spcPct val="100000"/>
              </a:lnSpc>
              <a:spcBef>
                <a:spcPts val="300"/>
              </a:spcBef>
              <a:spcAft>
                <a:spcPts val="0"/>
              </a:spcAft>
              <a:buSzPts val="2800"/>
              <a:buNone/>
              <a:defRPr sz="2800"/>
            </a:lvl8pPr>
            <a:lvl9pPr lvl="8" rtl="0" algn="ctr">
              <a:lnSpc>
                <a:spcPct val="100000"/>
              </a:lnSpc>
              <a:spcBef>
                <a:spcPts val="300"/>
              </a:spcBef>
              <a:spcAft>
                <a:spcPts val="0"/>
              </a:spcAft>
              <a:buSzPts val="2800"/>
              <a:buNone/>
              <a:defRPr sz="2800"/>
            </a:lvl9pPr>
          </a:lstStyle>
          <a:p/>
        </p:txBody>
      </p:sp>
      <p:sp>
        <p:nvSpPr>
          <p:cNvPr id="58" name="Google Shape;58;gdceb6df7c1_0_64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OBJECT_2">
    <p:spTree>
      <p:nvGrpSpPr>
        <p:cNvPr id="59" name="Shape 59"/>
        <p:cNvGrpSpPr/>
        <p:nvPr/>
      </p:nvGrpSpPr>
      <p:grpSpPr>
        <a:xfrm>
          <a:off x="0" y="0"/>
          <a:ext cx="0" cy="0"/>
          <a:chOff x="0" y="0"/>
          <a:chExt cx="0" cy="0"/>
        </a:xfrm>
      </p:grpSpPr>
      <p:sp>
        <p:nvSpPr>
          <p:cNvPr id="60" name="Google Shape;60;gdceb6df7c1_0_648"/>
          <p:cNvSpPr txBox="1"/>
          <p:nvPr>
            <p:ph idx="11" type="ftr"/>
          </p:nvPr>
        </p:nvSpPr>
        <p:spPr>
          <a:xfrm>
            <a:off x="3108960" y="6377940"/>
            <a:ext cx="2926200" cy="342900"/>
          </a:xfrm>
          <a:prstGeom prst="rect">
            <a:avLst/>
          </a:prstGeom>
          <a:noFill/>
          <a:ln>
            <a:noFill/>
          </a:ln>
        </p:spPr>
        <p:txBody>
          <a:bodyPr anchorCtr="0" anchor="t" bIns="0" lIns="0" spcFirstLastPara="1" rIns="0" wrap="square" tIns="0">
            <a:spAutoFit/>
          </a:bodyPr>
          <a:lstStyle>
            <a:lvl1pPr lvl="0" rtl="0" algn="ctr">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gdceb6df7c1_0_648"/>
          <p:cNvSpPr txBox="1"/>
          <p:nvPr>
            <p:ph idx="10" type="dt"/>
          </p:nvPr>
        </p:nvSpPr>
        <p:spPr>
          <a:xfrm>
            <a:off x="457200" y="6377940"/>
            <a:ext cx="2103000" cy="342900"/>
          </a:xfrm>
          <a:prstGeom prst="rect">
            <a:avLst/>
          </a:prstGeom>
          <a:noFill/>
          <a:ln>
            <a:noFill/>
          </a:ln>
        </p:spPr>
        <p:txBody>
          <a:bodyPr anchorCtr="0" anchor="t" bIns="0" lIns="0" spcFirstLastPara="1" rIns="0" wrap="square" tIns="0">
            <a:spAutoFit/>
          </a:bodyPr>
          <a:lstStyle>
            <a:lvl1pPr lvl="0" rtl="0" algn="l">
              <a:spcBef>
                <a:spcPts val="0"/>
              </a:spcBef>
              <a:spcAft>
                <a:spcPts val="0"/>
              </a:spcAft>
              <a:buSzPts val="1400"/>
              <a:buNone/>
              <a:defRPr>
                <a:solidFill>
                  <a:srgbClr val="888888"/>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gdceb6df7c1_0_648"/>
          <p:cNvSpPr txBox="1"/>
          <p:nvPr>
            <p:ph idx="12" type="sldNum"/>
          </p:nvPr>
        </p:nvSpPr>
        <p:spPr>
          <a:xfrm>
            <a:off x="6583680" y="6377940"/>
            <a:ext cx="2103000" cy="215400"/>
          </a:xfrm>
          <a:prstGeom prst="rect">
            <a:avLst/>
          </a:prstGeom>
          <a:noFill/>
          <a:ln>
            <a:noFill/>
          </a:ln>
        </p:spPr>
        <p:txBody>
          <a:bodyPr anchorCtr="0" anchor="t" bIns="0" lIns="0" spcFirstLastPara="1" rIns="0" wrap="square" tIns="0">
            <a:sp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400">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4"/>
          <p:cNvSpPr txBox="1"/>
          <p:nvPr>
            <p:ph type="title"/>
          </p:nvPr>
        </p:nvSpPr>
        <p:spPr>
          <a:xfrm>
            <a:off x="685800" y="304800"/>
            <a:ext cx="7772400" cy="114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44"/>
          <p:cNvSpPr txBox="1"/>
          <p:nvPr>
            <p:ph idx="1" type="body"/>
          </p:nvPr>
        </p:nvSpPr>
        <p:spPr>
          <a:xfrm>
            <a:off x="685800" y="1752600"/>
            <a:ext cx="7772400" cy="3962400"/>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360"/>
              </a:spcBef>
              <a:spcAft>
                <a:spcPts val="0"/>
              </a:spcAft>
              <a:buSzPts val="1800"/>
              <a:buChar char="•"/>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42900" lvl="5" marL="2743200" algn="l">
              <a:lnSpc>
                <a:spcPct val="100000"/>
              </a:lnSpc>
              <a:spcBef>
                <a:spcPts val="360"/>
              </a:spcBef>
              <a:spcAft>
                <a:spcPts val="0"/>
              </a:spcAft>
              <a:buSzPts val="1800"/>
              <a:buChar char="»"/>
              <a:defRPr/>
            </a:lvl6pPr>
            <a:lvl7pPr indent="-342900" lvl="6" marL="3200400" algn="l">
              <a:lnSpc>
                <a:spcPct val="100000"/>
              </a:lnSpc>
              <a:spcBef>
                <a:spcPts val="360"/>
              </a:spcBef>
              <a:spcAft>
                <a:spcPts val="0"/>
              </a:spcAft>
              <a:buSzPts val="1800"/>
              <a:buChar char="»"/>
              <a:defRPr/>
            </a:lvl7pPr>
            <a:lvl8pPr indent="-342900" lvl="7" marL="3657600" algn="l">
              <a:lnSpc>
                <a:spcPct val="100000"/>
              </a:lnSpc>
              <a:spcBef>
                <a:spcPts val="360"/>
              </a:spcBef>
              <a:spcAft>
                <a:spcPts val="0"/>
              </a:spcAft>
              <a:buSzPts val="1800"/>
              <a:buChar char="»"/>
              <a:defRPr/>
            </a:lvl8pPr>
            <a:lvl9pPr indent="-342900" lvl="8" marL="4114800" algn="l">
              <a:lnSpc>
                <a:spcPct val="100000"/>
              </a:lnSpc>
              <a:spcBef>
                <a:spcPts val="360"/>
              </a:spcBef>
              <a:spcAft>
                <a:spcPts val="0"/>
              </a:spcAft>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2" name="Shape 22"/>
        <p:cNvGrpSpPr/>
        <p:nvPr/>
      </p:nvGrpSpPr>
      <p:grpSpPr>
        <a:xfrm>
          <a:off x="0" y="0"/>
          <a:ext cx="0" cy="0"/>
          <a:chOff x="0" y="0"/>
          <a:chExt cx="0" cy="0"/>
        </a:xfrm>
      </p:grpSpPr>
      <p:sp>
        <p:nvSpPr>
          <p:cNvPr id="23" name="Google Shape;23;p46"/>
          <p:cNvSpPr txBox="1"/>
          <p:nvPr>
            <p:ph type="title"/>
          </p:nvPr>
        </p:nvSpPr>
        <p:spPr>
          <a:xfrm>
            <a:off x="722313" y="4406905"/>
            <a:ext cx="7772400" cy="1362075"/>
          </a:xfrm>
          <a:prstGeom prst="rect">
            <a:avLst/>
          </a:prstGeom>
          <a:noFill/>
          <a:ln>
            <a:noFill/>
          </a:ln>
        </p:spPr>
        <p:txBody>
          <a:bodyPr anchorCtr="0" anchor="t" bIns="34275" lIns="68575" spcFirstLastPara="1" rIns="68575" wrap="square" tIns="34275">
            <a:noAutofit/>
          </a:bodyPr>
          <a:lstStyle>
            <a:lvl1pPr lvl="0" algn="l">
              <a:lnSpc>
                <a:spcPct val="100000"/>
              </a:lnSpc>
              <a:spcBef>
                <a:spcPts val="0"/>
              </a:spcBef>
              <a:spcAft>
                <a:spcPts val="0"/>
              </a:spcAft>
              <a:buSzPts val="1400"/>
              <a:buNone/>
              <a:defRPr b="0" i="0" sz="3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4" name="Google Shape;24;p46"/>
          <p:cNvSpPr txBox="1"/>
          <p:nvPr>
            <p:ph idx="1" type="body"/>
          </p:nvPr>
        </p:nvSpPr>
        <p:spPr>
          <a:xfrm>
            <a:off x="722313" y="2906713"/>
            <a:ext cx="7772400" cy="1500187"/>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300"/>
              </a:spcBef>
              <a:spcAft>
                <a:spcPts val="0"/>
              </a:spcAft>
              <a:buSzPts val="1500"/>
              <a:buFont typeface="Arial"/>
              <a:buNone/>
              <a:defRPr sz="1500"/>
            </a:lvl1pPr>
            <a:lvl2pPr indent="-228600" lvl="1" marL="914400" algn="l">
              <a:lnSpc>
                <a:spcPct val="100000"/>
              </a:lnSpc>
              <a:spcBef>
                <a:spcPts val="280"/>
              </a:spcBef>
              <a:spcAft>
                <a:spcPts val="0"/>
              </a:spcAft>
              <a:buSzPts val="1400"/>
              <a:buFont typeface="Arial"/>
              <a:buNone/>
              <a:defRPr sz="1400"/>
            </a:lvl2pPr>
            <a:lvl3pPr indent="-228600" lvl="2" marL="1371600" algn="l">
              <a:lnSpc>
                <a:spcPct val="100000"/>
              </a:lnSpc>
              <a:spcBef>
                <a:spcPts val="240"/>
              </a:spcBef>
              <a:spcAft>
                <a:spcPts val="0"/>
              </a:spcAft>
              <a:buSzPts val="1200"/>
              <a:buFont typeface="Arial"/>
              <a:buNone/>
              <a:defRPr sz="1200"/>
            </a:lvl3pPr>
            <a:lvl4pPr indent="-228600" lvl="3" marL="1828800" algn="l">
              <a:lnSpc>
                <a:spcPct val="100000"/>
              </a:lnSpc>
              <a:spcBef>
                <a:spcPts val="220"/>
              </a:spcBef>
              <a:spcAft>
                <a:spcPts val="0"/>
              </a:spcAft>
              <a:buSzPts val="1100"/>
              <a:buFont typeface="Arial"/>
              <a:buNone/>
              <a:defRPr sz="1100"/>
            </a:lvl4pPr>
            <a:lvl5pPr indent="-228600" lvl="4" marL="2286000" algn="l">
              <a:lnSpc>
                <a:spcPct val="100000"/>
              </a:lnSpc>
              <a:spcBef>
                <a:spcPts val="220"/>
              </a:spcBef>
              <a:spcAft>
                <a:spcPts val="0"/>
              </a:spcAft>
              <a:buSzPts val="1100"/>
              <a:buFont typeface="Arial"/>
              <a:buNone/>
              <a:defRPr sz="1100"/>
            </a:lvl5pPr>
            <a:lvl6pPr indent="-228600" lvl="5" marL="2743200" algn="l">
              <a:lnSpc>
                <a:spcPct val="100000"/>
              </a:lnSpc>
              <a:spcBef>
                <a:spcPts val="220"/>
              </a:spcBef>
              <a:spcAft>
                <a:spcPts val="0"/>
              </a:spcAft>
              <a:buSzPts val="1100"/>
              <a:buFont typeface="Arial"/>
              <a:buNone/>
              <a:defRPr sz="1100"/>
            </a:lvl6pPr>
            <a:lvl7pPr indent="-228600" lvl="6" marL="3200400" algn="l">
              <a:lnSpc>
                <a:spcPct val="100000"/>
              </a:lnSpc>
              <a:spcBef>
                <a:spcPts val="220"/>
              </a:spcBef>
              <a:spcAft>
                <a:spcPts val="0"/>
              </a:spcAft>
              <a:buSzPts val="1100"/>
              <a:buFont typeface="Arial"/>
              <a:buNone/>
              <a:defRPr sz="1100"/>
            </a:lvl7pPr>
            <a:lvl8pPr indent="-228600" lvl="7" marL="3657600" algn="l">
              <a:lnSpc>
                <a:spcPct val="100000"/>
              </a:lnSpc>
              <a:spcBef>
                <a:spcPts val="220"/>
              </a:spcBef>
              <a:spcAft>
                <a:spcPts val="0"/>
              </a:spcAft>
              <a:buSzPts val="1100"/>
              <a:buFont typeface="Arial"/>
              <a:buNone/>
              <a:defRPr sz="1100"/>
            </a:lvl8pPr>
            <a:lvl9pPr indent="-228600" lvl="8" marL="4114800" algn="l">
              <a:lnSpc>
                <a:spcPct val="100000"/>
              </a:lnSpc>
              <a:spcBef>
                <a:spcPts val="220"/>
              </a:spcBef>
              <a:spcAft>
                <a:spcPts val="0"/>
              </a:spcAft>
              <a:buSzPts val="1100"/>
              <a:buFont typeface="Arial"/>
              <a:buNone/>
              <a:defRPr sz="11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5" name="Shape 25"/>
        <p:cNvGrpSpPr/>
        <p:nvPr/>
      </p:nvGrpSpPr>
      <p:grpSpPr>
        <a:xfrm>
          <a:off x="0" y="0"/>
          <a:ext cx="0" cy="0"/>
          <a:chOff x="0" y="0"/>
          <a:chExt cx="0" cy="0"/>
        </a:xfrm>
      </p:grpSpPr>
      <p:sp>
        <p:nvSpPr>
          <p:cNvPr id="26" name="Google Shape;26;p47"/>
          <p:cNvSpPr txBox="1"/>
          <p:nvPr>
            <p:ph type="title"/>
          </p:nvPr>
        </p:nvSpPr>
        <p:spPr>
          <a:xfrm>
            <a:off x="685800" y="304800"/>
            <a:ext cx="7772400" cy="114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7" name="Google Shape;27;p47"/>
          <p:cNvSpPr txBox="1"/>
          <p:nvPr>
            <p:ph idx="1" type="body"/>
          </p:nvPr>
        </p:nvSpPr>
        <p:spPr>
          <a:xfrm>
            <a:off x="685800" y="1752600"/>
            <a:ext cx="3810000" cy="3962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420"/>
              </a:spcBef>
              <a:spcAft>
                <a:spcPts val="0"/>
              </a:spcAft>
              <a:buSzPts val="2100"/>
              <a:buFont typeface="Arial"/>
              <a:buChar char="•"/>
              <a:defRPr sz="2100"/>
            </a:lvl1pPr>
            <a:lvl2pPr indent="-342900" lvl="1" marL="914400" algn="l">
              <a:lnSpc>
                <a:spcPct val="100000"/>
              </a:lnSpc>
              <a:spcBef>
                <a:spcPts val="360"/>
              </a:spcBef>
              <a:spcAft>
                <a:spcPts val="0"/>
              </a:spcAft>
              <a:buSzPts val="1800"/>
              <a:buFont typeface="Arial"/>
              <a:buChar char="–"/>
              <a:defRPr sz="1800"/>
            </a:lvl2pPr>
            <a:lvl3pPr indent="-323850" lvl="2" marL="1371600" algn="l">
              <a:lnSpc>
                <a:spcPct val="100000"/>
              </a:lnSpc>
              <a:spcBef>
                <a:spcPts val="300"/>
              </a:spcBef>
              <a:spcAft>
                <a:spcPts val="0"/>
              </a:spcAft>
              <a:buSzPts val="1500"/>
              <a:buFont typeface="Arial"/>
              <a:buChar char="•"/>
              <a:defRPr sz="1500"/>
            </a:lvl3pPr>
            <a:lvl4pPr indent="-317500" lvl="3" marL="1828800" algn="l">
              <a:lnSpc>
                <a:spcPct val="100000"/>
              </a:lnSpc>
              <a:spcBef>
                <a:spcPts val="280"/>
              </a:spcBef>
              <a:spcAft>
                <a:spcPts val="0"/>
              </a:spcAft>
              <a:buSzPts val="1400"/>
              <a:buFont typeface="Arial"/>
              <a:buChar char="–"/>
              <a:defRPr sz="1400"/>
            </a:lvl4pPr>
            <a:lvl5pPr indent="-317500" lvl="4" marL="2286000" algn="l">
              <a:lnSpc>
                <a:spcPct val="100000"/>
              </a:lnSpc>
              <a:spcBef>
                <a:spcPts val="280"/>
              </a:spcBef>
              <a:spcAft>
                <a:spcPts val="0"/>
              </a:spcAft>
              <a:buSzPts val="1400"/>
              <a:buFont typeface="Arial"/>
              <a:buChar char="»"/>
              <a:defRPr sz="1400"/>
            </a:lvl5pPr>
            <a:lvl6pPr indent="-317500" lvl="5" marL="2743200" algn="l">
              <a:lnSpc>
                <a:spcPct val="100000"/>
              </a:lnSpc>
              <a:spcBef>
                <a:spcPts val="280"/>
              </a:spcBef>
              <a:spcAft>
                <a:spcPts val="0"/>
              </a:spcAft>
              <a:buSzPts val="1400"/>
              <a:buFont typeface="Arial"/>
              <a:buChar char="»"/>
              <a:defRPr sz="1400"/>
            </a:lvl6pPr>
            <a:lvl7pPr indent="-317500" lvl="6" marL="3200400" algn="l">
              <a:lnSpc>
                <a:spcPct val="100000"/>
              </a:lnSpc>
              <a:spcBef>
                <a:spcPts val="280"/>
              </a:spcBef>
              <a:spcAft>
                <a:spcPts val="0"/>
              </a:spcAft>
              <a:buSzPts val="1400"/>
              <a:buFont typeface="Arial"/>
              <a:buChar char="»"/>
              <a:defRPr sz="1400"/>
            </a:lvl7pPr>
            <a:lvl8pPr indent="-317500" lvl="7" marL="3657600" algn="l">
              <a:lnSpc>
                <a:spcPct val="100000"/>
              </a:lnSpc>
              <a:spcBef>
                <a:spcPts val="280"/>
              </a:spcBef>
              <a:spcAft>
                <a:spcPts val="0"/>
              </a:spcAft>
              <a:buSzPts val="1400"/>
              <a:buFont typeface="Arial"/>
              <a:buChar char="»"/>
              <a:defRPr sz="1400"/>
            </a:lvl8pPr>
            <a:lvl9pPr indent="-317500" lvl="8" marL="4114800" algn="l">
              <a:lnSpc>
                <a:spcPct val="100000"/>
              </a:lnSpc>
              <a:spcBef>
                <a:spcPts val="280"/>
              </a:spcBef>
              <a:spcAft>
                <a:spcPts val="0"/>
              </a:spcAft>
              <a:buSzPts val="1400"/>
              <a:buFont typeface="Arial"/>
              <a:buChar char="»"/>
              <a:defRPr sz="1400"/>
            </a:lvl9pPr>
          </a:lstStyle>
          <a:p/>
        </p:txBody>
      </p:sp>
      <p:sp>
        <p:nvSpPr>
          <p:cNvPr id="28" name="Google Shape;28;p47"/>
          <p:cNvSpPr txBox="1"/>
          <p:nvPr>
            <p:ph idx="2" type="body"/>
          </p:nvPr>
        </p:nvSpPr>
        <p:spPr>
          <a:xfrm>
            <a:off x="4648200" y="1752600"/>
            <a:ext cx="3810000" cy="3962400"/>
          </a:xfrm>
          <a:prstGeom prst="rect">
            <a:avLst/>
          </a:prstGeom>
          <a:noFill/>
          <a:ln>
            <a:noFill/>
          </a:ln>
        </p:spPr>
        <p:txBody>
          <a:bodyPr anchorCtr="0" anchor="t" bIns="34275" lIns="68575" spcFirstLastPara="1" rIns="68575" wrap="square" tIns="34275">
            <a:noAutofit/>
          </a:bodyPr>
          <a:lstStyle>
            <a:lvl1pPr indent="-361950" lvl="0" marL="457200" algn="l">
              <a:lnSpc>
                <a:spcPct val="100000"/>
              </a:lnSpc>
              <a:spcBef>
                <a:spcPts val="420"/>
              </a:spcBef>
              <a:spcAft>
                <a:spcPts val="0"/>
              </a:spcAft>
              <a:buSzPts val="2100"/>
              <a:buFont typeface="Arial"/>
              <a:buChar char="•"/>
              <a:defRPr sz="2100"/>
            </a:lvl1pPr>
            <a:lvl2pPr indent="-342900" lvl="1" marL="914400" algn="l">
              <a:lnSpc>
                <a:spcPct val="100000"/>
              </a:lnSpc>
              <a:spcBef>
                <a:spcPts val="360"/>
              </a:spcBef>
              <a:spcAft>
                <a:spcPts val="0"/>
              </a:spcAft>
              <a:buSzPts val="1800"/>
              <a:buFont typeface="Arial"/>
              <a:buChar char="–"/>
              <a:defRPr sz="1800"/>
            </a:lvl2pPr>
            <a:lvl3pPr indent="-323850" lvl="2" marL="1371600" algn="l">
              <a:lnSpc>
                <a:spcPct val="100000"/>
              </a:lnSpc>
              <a:spcBef>
                <a:spcPts val="300"/>
              </a:spcBef>
              <a:spcAft>
                <a:spcPts val="0"/>
              </a:spcAft>
              <a:buSzPts val="1500"/>
              <a:buFont typeface="Arial"/>
              <a:buChar char="•"/>
              <a:defRPr sz="1500"/>
            </a:lvl3pPr>
            <a:lvl4pPr indent="-317500" lvl="3" marL="1828800" algn="l">
              <a:lnSpc>
                <a:spcPct val="100000"/>
              </a:lnSpc>
              <a:spcBef>
                <a:spcPts val="280"/>
              </a:spcBef>
              <a:spcAft>
                <a:spcPts val="0"/>
              </a:spcAft>
              <a:buSzPts val="1400"/>
              <a:buFont typeface="Arial"/>
              <a:buChar char="–"/>
              <a:defRPr sz="1400"/>
            </a:lvl4pPr>
            <a:lvl5pPr indent="-317500" lvl="4" marL="2286000" algn="l">
              <a:lnSpc>
                <a:spcPct val="100000"/>
              </a:lnSpc>
              <a:spcBef>
                <a:spcPts val="280"/>
              </a:spcBef>
              <a:spcAft>
                <a:spcPts val="0"/>
              </a:spcAft>
              <a:buSzPts val="1400"/>
              <a:buFont typeface="Arial"/>
              <a:buChar char="»"/>
              <a:defRPr sz="1400"/>
            </a:lvl5pPr>
            <a:lvl6pPr indent="-317500" lvl="5" marL="2743200" algn="l">
              <a:lnSpc>
                <a:spcPct val="100000"/>
              </a:lnSpc>
              <a:spcBef>
                <a:spcPts val="280"/>
              </a:spcBef>
              <a:spcAft>
                <a:spcPts val="0"/>
              </a:spcAft>
              <a:buSzPts val="1400"/>
              <a:buFont typeface="Arial"/>
              <a:buChar char="»"/>
              <a:defRPr sz="1400"/>
            </a:lvl6pPr>
            <a:lvl7pPr indent="-317500" lvl="6" marL="3200400" algn="l">
              <a:lnSpc>
                <a:spcPct val="100000"/>
              </a:lnSpc>
              <a:spcBef>
                <a:spcPts val="280"/>
              </a:spcBef>
              <a:spcAft>
                <a:spcPts val="0"/>
              </a:spcAft>
              <a:buSzPts val="1400"/>
              <a:buFont typeface="Arial"/>
              <a:buChar char="»"/>
              <a:defRPr sz="1400"/>
            </a:lvl7pPr>
            <a:lvl8pPr indent="-317500" lvl="7" marL="3657600" algn="l">
              <a:lnSpc>
                <a:spcPct val="100000"/>
              </a:lnSpc>
              <a:spcBef>
                <a:spcPts val="280"/>
              </a:spcBef>
              <a:spcAft>
                <a:spcPts val="0"/>
              </a:spcAft>
              <a:buSzPts val="1400"/>
              <a:buFont typeface="Arial"/>
              <a:buChar char="»"/>
              <a:defRPr sz="1400"/>
            </a:lvl8pPr>
            <a:lvl9pPr indent="-317500" lvl="8" marL="4114800" algn="l">
              <a:lnSpc>
                <a:spcPct val="100000"/>
              </a:lnSpc>
              <a:spcBef>
                <a:spcPts val="280"/>
              </a:spcBef>
              <a:spcAft>
                <a:spcPts val="0"/>
              </a:spcAft>
              <a:buSzPts val="1400"/>
              <a:buFont typeface="Arial"/>
              <a:buChar char="»"/>
              <a:defRPr sz="1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9" name="Shape 29"/>
        <p:cNvGrpSpPr/>
        <p:nvPr/>
      </p:nvGrpSpPr>
      <p:grpSpPr>
        <a:xfrm>
          <a:off x="0" y="0"/>
          <a:ext cx="0" cy="0"/>
          <a:chOff x="0" y="0"/>
          <a:chExt cx="0" cy="0"/>
        </a:xfrm>
      </p:grpSpPr>
      <p:sp>
        <p:nvSpPr>
          <p:cNvPr id="30" name="Google Shape;30;p48"/>
          <p:cNvSpPr txBox="1"/>
          <p:nvPr>
            <p:ph type="title"/>
          </p:nvPr>
        </p:nvSpPr>
        <p:spPr>
          <a:xfrm>
            <a:off x="457200" y="274639"/>
            <a:ext cx="8229600" cy="114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1" name="Google Shape;31;p48"/>
          <p:cNvSpPr txBox="1"/>
          <p:nvPr>
            <p:ph idx="1" type="body"/>
          </p:nvPr>
        </p:nvSpPr>
        <p:spPr>
          <a:xfrm>
            <a:off x="457200" y="1535117"/>
            <a:ext cx="4040188" cy="639763"/>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360"/>
              </a:spcBef>
              <a:spcAft>
                <a:spcPts val="0"/>
              </a:spcAft>
              <a:buSzPts val="1800"/>
              <a:buFont typeface="Arial"/>
              <a:buNone/>
              <a:defRPr b="1" sz="1800"/>
            </a:lvl1pPr>
            <a:lvl2pPr indent="-228600" lvl="1" marL="914400" algn="l">
              <a:lnSpc>
                <a:spcPct val="100000"/>
              </a:lnSpc>
              <a:spcBef>
                <a:spcPts val="300"/>
              </a:spcBef>
              <a:spcAft>
                <a:spcPts val="0"/>
              </a:spcAft>
              <a:buSzPts val="1500"/>
              <a:buFont typeface="Arial"/>
              <a:buNone/>
              <a:defRPr b="1" sz="1500"/>
            </a:lvl2pPr>
            <a:lvl3pPr indent="-228600" lvl="2" marL="1371600" algn="l">
              <a:lnSpc>
                <a:spcPct val="100000"/>
              </a:lnSpc>
              <a:spcBef>
                <a:spcPts val="280"/>
              </a:spcBef>
              <a:spcAft>
                <a:spcPts val="0"/>
              </a:spcAft>
              <a:buSzPts val="1400"/>
              <a:buFont typeface="Arial"/>
              <a:buNone/>
              <a:defRPr b="1" sz="1400"/>
            </a:lvl3pPr>
            <a:lvl4pPr indent="-228600" lvl="3" marL="1828800" algn="l">
              <a:lnSpc>
                <a:spcPct val="100000"/>
              </a:lnSpc>
              <a:spcBef>
                <a:spcPts val="240"/>
              </a:spcBef>
              <a:spcAft>
                <a:spcPts val="0"/>
              </a:spcAft>
              <a:buSzPts val="1200"/>
              <a:buFont typeface="Arial"/>
              <a:buNone/>
              <a:defRPr b="1" sz="1200"/>
            </a:lvl4pPr>
            <a:lvl5pPr indent="-228600" lvl="4" marL="2286000" algn="l">
              <a:lnSpc>
                <a:spcPct val="100000"/>
              </a:lnSpc>
              <a:spcBef>
                <a:spcPts val="240"/>
              </a:spcBef>
              <a:spcAft>
                <a:spcPts val="0"/>
              </a:spcAft>
              <a:buSzPts val="1200"/>
              <a:buFont typeface="Arial"/>
              <a:buNone/>
              <a:defRPr b="1" sz="1200"/>
            </a:lvl5pPr>
            <a:lvl6pPr indent="-228600" lvl="5" marL="2743200" algn="l">
              <a:lnSpc>
                <a:spcPct val="100000"/>
              </a:lnSpc>
              <a:spcBef>
                <a:spcPts val="240"/>
              </a:spcBef>
              <a:spcAft>
                <a:spcPts val="0"/>
              </a:spcAft>
              <a:buSzPts val="1200"/>
              <a:buFont typeface="Arial"/>
              <a:buNone/>
              <a:defRPr b="1" sz="1200"/>
            </a:lvl6pPr>
            <a:lvl7pPr indent="-228600" lvl="6" marL="3200400" algn="l">
              <a:lnSpc>
                <a:spcPct val="100000"/>
              </a:lnSpc>
              <a:spcBef>
                <a:spcPts val="240"/>
              </a:spcBef>
              <a:spcAft>
                <a:spcPts val="0"/>
              </a:spcAft>
              <a:buSzPts val="1200"/>
              <a:buFont typeface="Arial"/>
              <a:buNone/>
              <a:defRPr b="1" sz="1200"/>
            </a:lvl7pPr>
            <a:lvl8pPr indent="-228600" lvl="7" marL="3657600" algn="l">
              <a:lnSpc>
                <a:spcPct val="100000"/>
              </a:lnSpc>
              <a:spcBef>
                <a:spcPts val="240"/>
              </a:spcBef>
              <a:spcAft>
                <a:spcPts val="0"/>
              </a:spcAft>
              <a:buSzPts val="1200"/>
              <a:buFont typeface="Arial"/>
              <a:buNone/>
              <a:defRPr b="1" sz="1200"/>
            </a:lvl8pPr>
            <a:lvl9pPr indent="-228600" lvl="8" marL="4114800" algn="l">
              <a:lnSpc>
                <a:spcPct val="100000"/>
              </a:lnSpc>
              <a:spcBef>
                <a:spcPts val="240"/>
              </a:spcBef>
              <a:spcAft>
                <a:spcPts val="0"/>
              </a:spcAft>
              <a:buSzPts val="1200"/>
              <a:buFont typeface="Arial"/>
              <a:buNone/>
              <a:defRPr b="1" sz="1200"/>
            </a:lvl9pPr>
          </a:lstStyle>
          <a:p/>
        </p:txBody>
      </p:sp>
      <p:sp>
        <p:nvSpPr>
          <p:cNvPr id="32" name="Google Shape;32;p48"/>
          <p:cNvSpPr txBox="1"/>
          <p:nvPr>
            <p:ph idx="2" type="body"/>
          </p:nvPr>
        </p:nvSpPr>
        <p:spPr>
          <a:xfrm>
            <a:off x="457200" y="2174875"/>
            <a:ext cx="4040188" cy="3951288"/>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360"/>
              </a:spcBef>
              <a:spcAft>
                <a:spcPts val="0"/>
              </a:spcAft>
              <a:buSzPts val="1800"/>
              <a:buFont typeface="Arial"/>
              <a:buChar char="•"/>
              <a:defRPr sz="1800"/>
            </a:lvl1pPr>
            <a:lvl2pPr indent="-323850" lvl="1" marL="914400" algn="l">
              <a:lnSpc>
                <a:spcPct val="100000"/>
              </a:lnSpc>
              <a:spcBef>
                <a:spcPts val="300"/>
              </a:spcBef>
              <a:spcAft>
                <a:spcPts val="0"/>
              </a:spcAft>
              <a:buSzPts val="1500"/>
              <a:buFont typeface="Arial"/>
              <a:buChar char="–"/>
              <a:defRPr sz="1500"/>
            </a:lvl2pPr>
            <a:lvl3pPr indent="-317500" lvl="2" marL="1371600" algn="l">
              <a:lnSpc>
                <a:spcPct val="100000"/>
              </a:lnSpc>
              <a:spcBef>
                <a:spcPts val="280"/>
              </a:spcBef>
              <a:spcAft>
                <a:spcPts val="0"/>
              </a:spcAft>
              <a:buSzPts val="1400"/>
              <a:buFont typeface="Arial"/>
              <a:buChar char="•"/>
              <a:defRPr sz="1400"/>
            </a:lvl3pPr>
            <a:lvl4pPr indent="-304800" lvl="3" marL="1828800" algn="l">
              <a:lnSpc>
                <a:spcPct val="100000"/>
              </a:lnSpc>
              <a:spcBef>
                <a:spcPts val="240"/>
              </a:spcBef>
              <a:spcAft>
                <a:spcPts val="0"/>
              </a:spcAft>
              <a:buSzPts val="1200"/>
              <a:buFont typeface="Arial"/>
              <a:buChar char="–"/>
              <a:defRPr sz="1200"/>
            </a:lvl4pPr>
            <a:lvl5pPr indent="-304800" lvl="4" marL="2286000" algn="l">
              <a:lnSpc>
                <a:spcPct val="100000"/>
              </a:lnSpc>
              <a:spcBef>
                <a:spcPts val="240"/>
              </a:spcBef>
              <a:spcAft>
                <a:spcPts val="0"/>
              </a:spcAft>
              <a:buSzPts val="1200"/>
              <a:buFont typeface="Arial"/>
              <a:buChar char="»"/>
              <a:defRPr sz="1200"/>
            </a:lvl5pPr>
            <a:lvl6pPr indent="-304800" lvl="5" marL="2743200" algn="l">
              <a:lnSpc>
                <a:spcPct val="100000"/>
              </a:lnSpc>
              <a:spcBef>
                <a:spcPts val="240"/>
              </a:spcBef>
              <a:spcAft>
                <a:spcPts val="0"/>
              </a:spcAft>
              <a:buSzPts val="1200"/>
              <a:buFont typeface="Arial"/>
              <a:buChar char="»"/>
              <a:defRPr sz="1200"/>
            </a:lvl6pPr>
            <a:lvl7pPr indent="-304800" lvl="6" marL="3200400" algn="l">
              <a:lnSpc>
                <a:spcPct val="100000"/>
              </a:lnSpc>
              <a:spcBef>
                <a:spcPts val="240"/>
              </a:spcBef>
              <a:spcAft>
                <a:spcPts val="0"/>
              </a:spcAft>
              <a:buSzPts val="1200"/>
              <a:buFont typeface="Arial"/>
              <a:buChar char="»"/>
              <a:defRPr sz="1200"/>
            </a:lvl7pPr>
            <a:lvl8pPr indent="-304800" lvl="7" marL="3657600" algn="l">
              <a:lnSpc>
                <a:spcPct val="100000"/>
              </a:lnSpc>
              <a:spcBef>
                <a:spcPts val="240"/>
              </a:spcBef>
              <a:spcAft>
                <a:spcPts val="0"/>
              </a:spcAft>
              <a:buSzPts val="1200"/>
              <a:buFont typeface="Arial"/>
              <a:buChar char="»"/>
              <a:defRPr sz="1200"/>
            </a:lvl8pPr>
            <a:lvl9pPr indent="-304800" lvl="8" marL="4114800" algn="l">
              <a:lnSpc>
                <a:spcPct val="100000"/>
              </a:lnSpc>
              <a:spcBef>
                <a:spcPts val="240"/>
              </a:spcBef>
              <a:spcAft>
                <a:spcPts val="0"/>
              </a:spcAft>
              <a:buSzPts val="1200"/>
              <a:buFont typeface="Arial"/>
              <a:buChar char="»"/>
              <a:defRPr sz="1200"/>
            </a:lvl9pPr>
          </a:lstStyle>
          <a:p/>
        </p:txBody>
      </p:sp>
      <p:sp>
        <p:nvSpPr>
          <p:cNvPr id="33" name="Google Shape;33;p48"/>
          <p:cNvSpPr txBox="1"/>
          <p:nvPr>
            <p:ph idx="3" type="body"/>
          </p:nvPr>
        </p:nvSpPr>
        <p:spPr>
          <a:xfrm>
            <a:off x="4645028" y="1535117"/>
            <a:ext cx="4041775" cy="639763"/>
          </a:xfrm>
          <a:prstGeom prst="rect">
            <a:avLst/>
          </a:prstGeom>
          <a:noFill/>
          <a:ln>
            <a:noFill/>
          </a:ln>
        </p:spPr>
        <p:txBody>
          <a:bodyPr anchorCtr="0" anchor="b" bIns="34275" lIns="68575" spcFirstLastPara="1" rIns="68575" wrap="square" tIns="34275">
            <a:noAutofit/>
          </a:bodyPr>
          <a:lstStyle>
            <a:lvl1pPr indent="-228600" lvl="0" marL="457200" algn="l">
              <a:lnSpc>
                <a:spcPct val="100000"/>
              </a:lnSpc>
              <a:spcBef>
                <a:spcPts val="360"/>
              </a:spcBef>
              <a:spcAft>
                <a:spcPts val="0"/>
              </a:spcAft>
              <a:buSzPts val="1800"/>
              <a:buFont typeface="Arial"/>
              <a:buNone/>
              <a:defRPr b="1" sz="1800"/>
            </a:lvl1pPr>
            <a:lvl2pPr indent="-228600" lvl="1" marL="914400" algn="l">
              <a:lnSpc>
                <a:spcPct val="100000"/>
              </a:lnSpc>
              <a:spcBef>
                <a:spcPts val="300"/>
              </a:spcBef>
              <a:spcAft>
                <a:spcPts val="0"/>
              </a:spcAft>
              <a:buSzPts val="1500"/>
              <a:buFont typeface="Arial"/>
              <a:buNone/>
              <a:defRPr b="1" sz="1500"/>
            </a:lvl2pPr>
            <a:lvl3pPr indent="-228600" lvl="2" marL="1371600" algn="l">
              <a:lnSpc>
                <a:spcPct val="100000"/>
              </a:lnSpc>
              <a:spcBef>
                <a:spcPts val="280"/>
              </a:spcBef>
              <a:spcAft>
                <a:spcPts val="0"/>
              </a:spcAft>
              <a:buSzPts val="1400"/>
              <a:buFont typeface="Arial"/>
              <a:buNone/>
              <a:defRPr b="1" sz="1400"/>
            </a:lvl3pPr>
            <a:lvl4pPr indent="-228600" lvl="3" marL="1828800" algn="l">
              <a:lnSpc>
                <a:spcPct val="100000"/>
              </a:lnSpc>
              <a:spcBef>
                <a:spcPts val="240"/>
              </a:spcBef>
              <a:spcAft>
                <a:spcPts val="0"/>
              </a:spcAft>
              <a:buSzPts val="1200"/>
              <a:buFont typeface="Arial"/>
              <a:buNone/>
              <a:defRPr b="1" sz="1200"/>
            </a:lvl4pPr>
            <a:lvl5pPr indent="-228600" lvl="4" marL="2286000" algn="l">
              <a:lnSpc>
                <a:spcPct val="100000"/>
              </a:lnSpc>
              <a:spcBef>
                <a:spcPts val="240"/>
              </a:spcBef>
              <a:spcAft>
                <a:spcPts val="0"/>
              </a:spcAft>
              <a:buSzPts val="1200"/>
              <a:buFont typeface="Arial"/>
              <a:buNone/>
              <a:defRPr b="1" sz="1200"/>
            </a:lvl5pPr>
            <a:lvl6pPr indent="-228600" lvl="5" marL="2743200" algn="l">
              <a:lnSpc>
                <a:spcPct val="100000"/>
              </a:lnSpc>
              <a:spcBef>
                <a:spcPts val="240"/>
              </a:spcBef>
              <a:spcAft>
                <a:spcPts val="0"/>
              </a:spcAft>
              <a:buSzPts val="1200"/>
              <a:buFont typeface="Arial"/>
              <a:buNone/>
              <a:defRPr b="1" sz="1200"/>
            </a:lvl6pPr>
            <a:lvl7pPr indent="-228600" lvl="6" marL="3200400" algn="l">
              <a:lnSpc>
                <a:spcPct val="100000"/>
              </a:lnSpc>
              <a:spcBef>
                <a:spcPts val="240"/>
              </a:spcBef>
              <a:spcAft>
                <a:spcPts val="0"/>
              </a:spcAft>
              <a:buSzPts val="1200"/>
              <a:buFont typeface="Arial"/>
              <a:buNone/>
              <a:defRPr b="1" sz="1200"/>
            </a:lvl7pPr>
            <a:lvl8pPr indent="-228600" lvl="7" marL="3657600" algn="l">
              <a:lnSpc>
                <a:spcPct val="100000"/>
              </a:lnSpc>
              <a:spcBef>
                <a:spcPts val="240"/>
              </a:spcBef>
              <a:spcAft>
                <a:spcPts val="0"/>
              </a:spcAft>
              <a:buSzPts val="1200"/>
              <a:buFont typeface="Arial"/>
              <a:buNone/>
              <a:defRPr b="1" sz="1200"/>
            </a:lvl8pPr>
            <a:lvl9pPr indent="-228600" lvl="8" marL="4114800" algn="l">
              <a:lnSpc>
                <a:spcPct val="100000"/>
              </a:lnSpc>
              <a:spcBef>
                <a:spcPts val="240"/>
              </a:spcBef>
              <a:spcAft>
                <a:spcPts val="0"/>
              </a:spcAft>
              <a:buSzPts val="1200"/>
              <a:buFont typeface="Arial"/>
              <a:buNone/>
              <a:defRPr b="1" sz="1200"/>
            </a:lvl9pPr>
          </a:lstStyle>
          <a:p/>
        </p:txBody>
      </p:sp>
      <p:sp>
        <p:nvSpPr>
          <p:cNvPr id="34" name="Google Shape;34;p48"/>
          <p:cNvSpPr txBox="1"/>
          <p:nvPr>
            <p:ph idx="4" type="body"/>
          </p:nvPr>
        </p:nvSpPr>
        <p:spPr>
          <a:xfrm>
            <a:off x="4645028" y="2174875"/>
            <a:ext cx="4041775" cy="3951288"/>
          </a:xfrm>
          <a:prstGeom prst="rect">
            <a:avLst/>
          </a:prstGeom>
          <a:noFill/>
          <a:ln>
            <a:noFill/>
          </a:ln>
        </p:spPr>
        <p:txBody>
          <a:bodyPr anchorCtr="0" anchor="t" bIns="34275" lIns="68575" spcFirstLastPara="1" rIns="68575" wrap="square" tIns="34275">
            <a:noAutofit/>
          </a:bodyPr>
          <a:lstStyle>
            <a:lvl1pPr indent="-342900" lvl="0" marL="457200" algn="l">
              <a:lnSpc>
                <a:spcPct val="100000"/>
              </a:lnSpc>
              <a:spcBef>
                <a:spcPts val="360"/>
              </a:spcBef>
              <a:spcAft>
                <a:spcPts val="0"/>
              </a:spcAft>
              <a:buSzPts val="1800"/>
              <a:buFont typeface="Arial"/>
              <a:buChar char="•"/>
              <a:defRPr sz="1800"/>
            </a:lvl1pPr>
            <a:lvl2pPr indent="-323850" lvl="1" marL="914400" algn="l">
              <a:lnSpc>
                <a:spcPct val="100000"/>
              </a:lnSpc>
              <a:spcBef>
                <a:spcPts val="300"/>
              </a:spcBef>
              <a:spcAft>
                <a:spcPts val="0"/>
              </a:spcAft>
              <a:buSzPts val="1500"/>
              <a:buFont typeface="Arial"/>
              <a:buChar char="–"/>
              <a:defRPr sz="1500"/>
            </a:lvl2pPr>
            <a:lvl3pPr indent="-317500" lvl="2" marL="1371600" algn="l">
              <a:lnSpc>
                <a:spcPct val="100000"/>
              </a:lnSpc>
              <a:spcBef>
                <a:spcPts val="280"/>
              </a:spcBef>
              <a:spcAft>
                <a:spcPts val="0"/>
              </a:spcAft>
              <a:buSzPts val="1400"/>
              <a:buFont typeface="Arial"/>
              <a:buChar char="•"/>
              <a:defRPr sz="1400"/>
            </a:lvl3pPr>
            <a:lvl4pPr indent="-304800" lvl="3" marL="1828800" algn="l">
              <a:lnSpc>
                <a:spcPct val="100000"/>
              </a:lnSpc>
              <a:spcBef>
                <a:spcPts val="240"/>
              </a:spcBef>
              <a:spcAft>
                <a:spcPts val="0"/>
              </a:spcAft>
              <a:buSzPts val="1200"/>
              <a:buFont typeface="Arial"/>
              <a:buChar char="–"/>
              <a:defRPr sz="1200"/>
            </a:lvl4pPr>
            <a:lvl5pPr indent="-304800" lvl="4" marL="2286000" algn="l">
              <a:lnSpc>
                <a:spcPct val="100000"/>
              </a:lnSpc>
              <a:spcBef>
                <a:spcPts val="240"/>
              </a:spcBef>
              <a:spcAft>
                <a:spcPts val="0"/>
              </a:spcAft>
              <a:buSzPts val="1200"/>
              <a:buFont typeface="Arial"/>
              <a:buChar char="»"/>
              <a:defRPr sz="1200"/>
            </a:lvl5pPr>
            <a:lvl6pPr indent="-304800" lvl="5" marL="2743200" algn="l">
              <a:lnSpc>
                <a:spcPct val="100000"/>
              </a:lnSpc>
              <a:spcBef>
                <a:spcPts val="240"/>
              </a:spcBef>
              <a:spcAft>
                <a:spcPts val="0"/>
              </a:spcAft>
              <a:buSzPts val="1200"/>
              <a:buFont typeface="Arial"/>
              <a:buChar char="»"/>
              <a:defRPr sz="1200"/>
            </a:lvl6pPr>
            <a:lvl7pPr indent="-304800" lvl="6" marL="3200400" algn="l">
              <a:lnSpc>
                <a:spcPct val="100000"/>
              </a:lnSpc>
              <a:spcBef>
                <a:spcPts val="240"/>
              </a:spcBef>
              <a:spcAft>
                <a:spcPts val="0"/>
              </a:spcAft>
              <a:buSzPts val="1200"/>
              <a:buFont typeface="Arial"/>
              <a:buChar char="»"/>
              <a:defRPr sz="1200"/>
            </a:lvl7pPr>
            <a:lvl8pPr indent="-304800" lvl="7" marL="3657600" algn="l">
              <a:lnSpc>
                <a:spcPct val="100000"/>
              </a:lnSpc>
              <a:spcBef>
                <a:spcPts val="240"/>
              </a:spcBef>
              <a:spcAft>
                <a:spcPts val="0"/>
              </a:spcAft>
              <a:buSzPts val="1200"/>
              <a:buFont typeface="Arial"/>
              <a:buChar char="»"/>
              <a:defRPr sz="1200"/>
            </a:lvl8pPr>
            <a:lvl9pPr indent="-304800" lvl="8" marL="4114800" algn="l">
              <a:lnSpc>
                <a:spcPct val="100000"/>
              </a:lnSpc>
              <a:spcBef>
                <a:spcPts val="240"/>
              </a:spcBef>
              <a:spcAft>
                <a:spcPts val="0"/>
              </a:spcAft>
              <a:buSzPts val="1200"/>
              <a:buFont typeface="Arial"/>
              <a:buChar char="»"/>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49"/>
          <p:cNvSpPr txBox="1"/>
          <p:nvPr>
            <p:ph type="title"/>
          </p:nvPr>
        </p:nvSpPr>
        <p:spPr>
          <a:xfrm>
            <a:off x="685800" y="304800"/>
            <a:ext cx="7772400" cy="11430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7" name="Shape 37"/>
        <p:cNvGrpSpPr/>
        <p:nvPr/>
      </p:nvGrpSpPr>
      <p:grpSpPr>
        <a:xfrm>
          <a:off x="0" y="0"/>
          <a:ext cx="0" cy="0"/>
          <a:chOff x="0" y="0"/>
          <a:chExt cx="0" cy="0"/>
        </a:xfrm>
      </p:grpSpPr>
      <p:sp>
        <p:nvSpPr>
          <p:cNvPr id="38" name="Google Shape;38;p50"/>
          <p:cNvSpPr txBox="1"/>
          <p:nvPr>
            <p:ph type="title"/>
          </p:nvPr>
        </p:nvSpPr>
        <p:spPr>
          <a:xfrm>
            <a:off x="457205" y="273053"/>
            <a:ext cx="3008313" cy="1162051"/>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400"/>
              <a:buNone/>
              <a:defRPr b="1" sz="15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50"/>
          <p:cNvSpPr txBox="1"/>
          <p:nvPr>
            <p:ph idx="1" type="body"/>
          </p:nvPr>
        </p:nvSpPr>
        <p:spPr>
          <a:xfrm>
            <a:off x="3575050" y="273057"/>
            <a:ext cx="5111750" cy="5853113"/>
          </a:xfrm>
          <a:prstGeom prst="rect">
            <a:avLst/>
          </a:prstGeom>
          <a:noFill/>
          <a:ln>
            <a:noFill/>
          </a:ln>
        </p:spPr>
        <p:txBody>
          <a:bodyPr anchorCtr="0" anchor="t" bIns="34275" lIns="68575" spcFirstLastPara="1" rIns="68575" wrap="square" tIns="34275">
            <a:noAutofit/>
          </a:bodyPr>
          <a:lstStyle>
            <a:lvl1pPr indent="-381000" lvl="0" marL="457200" algn="l">
              <a:lnSpc>
                <a:spcPct val="100000"/>
              </a:lnSpc>
              <a:spcBef>
                <a:spcPts val="480"/>
              </a:spcBef>
              <a:spcAft>
                <a:spcPts val="0"/>
              </a:spcAft>
              <a:buSzPts val="2400"/>
              <a:buFont typeface="Arial"/>
              <a:buChar char="•"/>
              <a:defRPr sz="2400"/>
            </a:lvl1pPr>
            <a:lvl2pPr indent="-361950" lvl="1" marL="914400" algn="l">
              <a:lnSpc>
                <a:spcPct val="100000"/>
              </a:lnSpc>
              <a:spcBef>
                <a:spcPts val="420"/>
              </a:spcBef>
              <a:spcAft>
                <a:spcPts val="0"/>
              </a:spcAft>
              <a:buSzPts val="2100"/>
              <a:buFont typeface="Arial"/>
              <a:buChar char="–"/>
              <a:defRPr sz="2100"/>
            </a:lvl2pPr>
            <a:lvl3pPr indent="-342900" lvl="2" marL="1371600" algn="l">
              <a:lnSpc>
                <a:spcPct val="100000"/>
              </a:lnSpc>
              <a:spcBef>
                <a:spcPts val="360"/>
              </a:spcBef>
              <a:spcAft>
                <a:spcPts val="0"/>
              </a:spcAft>
              <a:buSzPts val="1800"/>
              <a:buFont typeface="Arial"/>
              <a:buChar char="•"/>
              <a:defRPr sz="1800"/>
            </a:lvl3pPr>
            <a:lvl4pPr indent="-323850" lvl="3" marL="1828800" algn="l">
              <a:lnSpc>
                <a:spcPct val="100000"/>
              </a:lnSpc>
              <a:spcBef>
                <a:spcPts val="300"/>
              </a:spcBef>
              <a:spcAft>
                <a:spcPts val="0"/>
              </a:spcAft>
              <a:buSzPts val="1500"/>
              <a:buFont typeface="Arial"/>
              <a:buChar char="–"/>
              <a:defRPr sz="1500"/>
            </a:lvl4pPr>
            <a:lvl5pPr indent="-323850" lvl="4" marL="2286000" algn="l">
              <a:lnSpc>
                <a:spcPct val="100000"/>
              </a:lnSpc>
              <a:spcBef>
                <a:spcPts val="300"/>
              </a:spcBef>
              <a:spcAft>
                <a:spcPts val="0"/>
              </a:spcAft>
              <a:buSzPts val="1500"/>
              <a:buFont typeface="Arial"/>
              <a:buChar char="»"/>
              <a:defRPr sz="1500"/>
            </a:lvl5pPr>
            <a:lvl6pPr indent="-323850" lvl="5" marL="2743200" algn="l">
              <a:lnSpc>
                <a:spcPct val="100000"/>
              </a:lnSpc>
              <a:spcBef>
                <a:spcPts val="300"/>
              </a:spcBef>
              <a:spcAft>
                <a:spcPts val="0"/>
              </a:spcAft>
              <a:buSzPts val="1500"/>
              <a:buFont typeface="Arial"/>
              <a:buChar char="»"/>
              <a:defRPr sz="1500"/>
            </a:lvl6pPr>
            <a:lvl7pPr indent="-323850" lvl="6" marL="3200400" algn="l">
              <a:lnSpc>
                <a:spcPct val="100000"/>
              </a:lnSpc>
              <a:spcBef>
                <a:spcPts val="300"/>
              </a:spcBef>
              <a:spcAft>
                <a:spcPts val="0"/>
              </a:spcAft>
              <a:buSzPts val="1500"/>
              <a:buFont typeface="Arial"/>
              <a:buChar char="»"/>
              <a:defRPr sz="1500"/>
            </a:lvl7pPr>
            <a:lvl8pPr indent="-323850" lvl="7" marL="3657600" algn="l">
              <a:lnSpc>
                <a:spcPct val="100000"/>
              </a:lnSpc>
              <a:spcBef>
                <a:spcPts val="300"/>
              </a:spcBef>
              <a:spcAft>
                <a:spcPts val="0"/>
              </a:spcAft>
              <a:buSzPts val="1500"/>
              <a:buFont typeface="Arial"/>
              <a:buChar char="»"/>
              <a:defRPr sz="1500"/>
            </a:lvl8pPr>
            <a:lvl9pPr indent="-323850" lvl="8" marL="4114800" algn="l">
              <a:lnSpc>
                <a:spcPct val="100000"/>
              </a:lnSpc>
              <a:spcBef>
                <a:spcPts val="300"/>
              </a:spcBef>
              <a:spcAft>
                <a:spcPts val="0"/>
              </a:spcAft>
              <a:buSzPts val="1500"/>
              <a:buFont typeface="Arial"/>
              <a:buChar char="»"/>
              <a:defRPr sz="1500"/>
            </a:lvl9pPr>
          </a:lstStyle>
          <a:p/>
        </p:txBody>
      </p:sp>
      <p:sp>
        <p:nvSpPr>
          <p:cNvPr id="40" name="Google Shape;40;p50"/>
          <p:cNvSpPr txBox="1"/>
          <p:nvPr>
            <p:ph idx="2" type="body"/>
          </p:nvPr>
        </p:nvSpPr>
        <p:spPr>
          <a:xfrm>
            <a:off x="457205" y="1435104"/>
            <a:ext cx="3008313" cy="4691063"/>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20"/>
              </a:spcBef>
              <a:spcAft>
                <a:spcPts val="0"/>
              </a:spcAft>
              <a:buSzPts val="1100"/>
              <a:buFont typeface="Arial"/>
              <a:buNone/>
              <a:defRPr sz="1100"/>
            </a:lvl1pPr>
            <a:lvl2pPr indent="-228600" lvl="1" marL="914400" algn="l">
              <a:lnSpc>
                <a:spcPct val="100000"/>
              </a:lnSpc>
              <a:spcBef>
                <a:spcPts val="180"/>
              </a:spcBef>
              <a:spcAft>
                <a:spcPts val="0"/>
              </a:spcAft>
              <a:buSzPts val="900"/>
              <a:buFont typeface="Arial"/>
              <a:buNone/>
              <a:defRPr sz="900"/>
            </a:lvl2pPr>
            <a:lvl3pPr indent="-228600" lvl="2" marL="1371600" algn="l">
              <a:lnSpc>
                <a:spcPct val="100000"/>
              </a:lnSpc>
              <a:spcBef>
                <a:spcPts val="160"/>
              </a:spcBef>
              <a:spcAft>
                <a:spcPts val="0"/>
              </a:spcAft>
              <a:buSzPts val="800"/>
              <a:buFont typeface="Arial"/>
              <a:buNone/>
              <a:defRPr sz="800"/>
            </a:lvl3pPr>
            <a:lvl4pPr indent="-228600" lvl="3" marL="1828800" algn="l">
              <a:lnSpc>
                <a:spcPct val="100000"/>
              </a:lnSpc>
              <a:spcBef>
                <a:spcPts val="140"/>
              </a:spcBef>
              <a:spcAft>
                <a:spcPts val="0"/>
              </a:spcAft>
              <a:buSzPts val="700"/>
              <a:buFont typeface="Arial"/>
              <a:buNone/>
              <a:defRPr sz="700"/>
            </a:lvl4pPr>
            <a:lvl5pPr indent="-228600" lvl="4" marL="2286000" algn="l">
              <a:lnSpc>
                <a:spcPct val="100000"/>
              </a:lnSpc>
              <a:spcBef>
                <a:spcPts val="140"/>
              </a:spcBef>
              <a:spcAft>
                <a:spcPts val="0"/>
              </a:spcAft>
              <a:buSzPts val="700"/>
              <a:buFont typeface="Arial"/>
              <a:buNone/>
              <a:defRPr sz="700"/>
            </a:lvl5pPr>
            <a:lvl6pPr indent="-228600" lvl="5" marL="2743200" algn="l">
              <a:lnSpc>
                <a:spcPct val="100000"/>
              </a:lnSpc>
              <a:spcBef>
                <a:spcPts val="140"/>
              </a:spcBef>
              <a:spcAft>
                <a:spcPts val="0"/>
              </a:spcAft>
              <a:buSzPts val="700"/>
              <a:buFont typeface="Arial"/>
              <a:buNone/>
              <a:defRPr sz="700"/>
            </a:lvl6pPr>
            <a:lvl7pPr indent="-228600" lvl="6" marL="3200400" algn="l">
              <a:lnSpc>
                <a:spcPct val="100000"/>
              </a:lnSpc>
              <a:spcBef>
                <a:spcPts val="140"/>
              </a:spcBef>
              <a:spcAft>
                <a:spcPts val="0"/>
              </a:spcAft>
              <a:buSzPts val="700"/>
              <a:buFont typeface="Arial"/>
              <a:buNone/>
              <a:defRPr sz="700"/>
            </a:lvl7pPr>
            <a:lvl8pPr indent="-228600" lvl="7" marL="3657600" algn="l">
              <a:lnSpc>
                <a:spcPct val="100000"/>
              </a:lnSpc>
              <a:spcBef>
                <a:spcPts val="140"/>
              </a:spcBef>
              <a:spcAft>
                <a:spcPts val="0"/>
              </a:spcAft>
              <a:buSzPts val="700"/>
              <a:buFont typeface="Arial"/>
              <a:buNone/>
              <a:defRPr sz="700"/>
            </a:lvl8pPr>
            <a:lvl9pPr indent="-228600" lvl="8" marL="4114800" algn="l">
              <a:lnSpc>
                <a:spcPct val="100000"/>
              </a:lnSpc>
              <a:spcBef>
                <a:spcPts val="140"/>
              </a:spcBef>
              <a:spcAft>
                <a:spcPts val="0"/>
              </a:spcAft>
              <a:buSzPts val="700"/>
              <a:buFont typeface="Arial"/>
              <a:buNone/>
              <a:defRPr sz="7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 name="Shape 41"/>
        <p:cNvGrpSpPr/>
        <p:nvPr/>
      </p:nvGrpSpPr>
      <p:grpSpPr>
        <a:xfrm>
          <a:off x="0" y="0"/>
          <a:ext cx="0" cy="0"/>
          <a:chOff x="0" y="0"/>
          <a:chExt cx="0" cy="0"/>
        </a:xfrm>
      </p:grpSpPr>
      <p:sp>
        <p:nvSpPr>
          <p:cNvPr id="42" name="Google Shape;42;p51"/>
          <p:cNvSpPr txBox="1"/>
          <p:nvPr>
            <p:ph type="title"/>
          </p:nvPr>
        </p:nvSpPr>
        <p:spPr>
          <a:xfrm>
            <a:off x="1792288" y="4800604"/>
            <a:ext cx="5486400" cy="566739"/>
          </a:xfrm>
          <a:prstGeom prst="rect">
            <a:avLst/>
          </a:prstGeom>
          <a:noFill/>
          <a:ln>
            <a:noFill/>
          </a:ln>
        </p:spPr>
        <p:txBody>
          <a:bodyPr anchorCtr="0" anchor="b" bIns="34275" lIns="68575" spcFirstLastPara="1" rIns="68575" wrap="square" tIns="34275">
            <a:noAutofit/>
          </a:bodyPr>
          <a:lstStyle>
            <a:lvl1pPr lvl="0" algn="l">
              <a:lnSpc>
                <a:spcPct val="100000"/>
              </a:lnSpc>
              <a:spcBef>
                <a:spcPts val="0"/>
              </a:spcBef>
              <a:spcAft>
                <a:spcPts val="0"/>
              </a:spcAft>
              <a:buSzPts val="1400"/>
              <a:buNone/>
              <a:defRPr b="1" sz="15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43" name="Google Shape;43;p51"/>
          <p:cNvSpPr/>
          <p:nvPr>
            <p:ph idx="2" type="pic"/>
          </p:nvPr>
        </p:nvSpPr>
        <p:spPr>
          <a:xfrm>
            <a:off x="1792288" y="612775"/>
            <a:ext cx="5486400" cy="4114800"/>
          </a:xfrm>
          <a:prstGeom prst="rect">
            <a:avLst/>
          </a:prstGeom>
          <a:noFill/>
          <a:ln>
            <a:noFill/>
          </a:ln>
        </p:spPr>
        <p:txBody>
          <a:bodyPr anchorCtr="0" anchor="t" bIns="34275" lIns="68575" spcFirstLastPara="1" rIns="68575" wrap="square" tIns="34275">
            <a:noAutofit/>
          </a:bodyPr>
          <a:lstStyle>
            <a:lvl1pPr lvl="0" marR="0" rtl="0" algn="l">
              <a:lnSpc>
                <a:spcPct val="100000"/>
              </a:lnSpc>
              <a:spcBef>
                <a:spcPts val="480"/>
              </a:spcBef>
              <a:spcAft>
                <a:spcPts val="0"/>
              </a:spcAft>
              <a:buClr>
                <a:srgbClr val="7A0019"/>
              </a:buClr>
              <a:buSzPts val="2400"/>
              <a:buFont typeface="Arial"/>
              <a:buNone/>
              <a:defRPr b="0" i="0" sz="2400" u="none" cap="none" strike="noStrike">
                <a:solidFill>
                  <a:srgbClr val="595959"/>
                </a:solidFill>
                <a:latin typeface="Arial"/>
                <a:ea typeface="Arial"/>
                <a:cs typeface="Arial"/>
                <a:sym typeface="Arial"/>
              </a:defRPr>
            </a:lvl1pPr>
            <a:lvl2pPr lvl="1" marR="0" rtl="0" algn="l">
              <a:lnSpc>
                <a:spcPct val="100000"/>
              </a:lnSpc>
              <a:spcBef>
                <a:spcPts val="420"/>
              </a:spcBef>
              <a:spcAft>
                <a:spcPts val="0"/>
              </a:spcAft>
              <a:buClr>
                <a:srgbClr val="7A0019"/>
              </a:buClr>
              <a:buSzPts val="2100"/>
              <a:buFont typeface="Arial"/>
              <a:buNone/>
              <a:defRPr b="0" i="0" sz="2100" u="none" cap="none" strike="noStrike">
                <a:solidFill>
                  <a:srgbClr val="595959"/>
                </a:solidFill>
                <a:latin typeface="Arial"/>
                <a:ea typeface="Arial"/>
                <a:cs typeface="Arial"/>
                <a:sym typeface="Arial"/>
              </a:defRPr>
            </a:lvl2pPr>
            <a:lvl3pPr lvl="2" marR="0" rtl="0" algn="l">
              <a:lnSpc>
                <a:spcPct val="100000"/>
              </a:lnSpc>
              <a:spcBef>
                <a:spcPts val="360"/>
              </a:spcBef>
              <a:spcAft>
                <a:spcPts val="0"/>
              </a:spcAft>
              <a:buClr>
                <a:srgbClr val="7A0019"/>
              </a:buClr>
              <a:buSzPts val="1800"/>
              <a:buFont typeface="Arial"/>
              <a:buNone/>
              <a:defRPr b="0" i="0" sz="1800" u="none" cap="none" strike="noStrike">
                <a:solidFill>
                  <a:srgbClr val="595959"/>
                </a:solidFill>
                <a:latin typeface="Arial"/>
                <a:ea typeface="Arial"/>
                <a:cs typeface="Arial"/>
                <a:sym typeface="Arial"/>
              </a:defRPr>
            </a:lvl3pPr>
            <a:lvl4pPr lvl="3" marR="0" rtl="0" algn="l">
              <a:lnSpc>
                <a:spcPct val="100000"/>
              </a:lnSpc>
              <a:spcBef>
                <a:spcPts val="300"/>
              </a:spcBef>
              <a:spcAft>
                <a:spcPts val="0"/>
              </a:spcAft>
              <a:buClr>
                <a:srgbClr val="7A0019"/>
              </a:buClr>
              <a:buSzPts val="1500"/>
              <a:buFont typeface="Arial"/>
              <a:buNone/>
              <a:defRPr b="0" i="0" sz="1500" u="none" cap="none" strike="noStrike">
                <a:solidFill>
                  <a:srgbClr val="595959"/>
                </a:solidFill>
                <a:latin typeface="Arial"/>
                <a:ea typeface="Arial"/>
                <a:cs typeface="Arial"/>
                <a:sym typeface="Arial"/>
              </a:defRPr>
            </a:lvl4pPr>
            <a:lvl5pPr lvl="4" marR="0" rtl="0" algn="l">
              <a:lnSpc>
                <a:spcPct val="100000"/>
              </a:lnSpc>
              <a:spcBef>
                <a:spcPts val="300"/>
              </a:spcBef>
              <a:spcAft>
                <a:spcPts val="0"/>
              </a:spcAft>
              <a:buClr>
                <a:srgbClr val="7A0019"/>
              </a:buClr>
              <a:buSzPts val="1500"/>
              <a:buFont typeface="Arial"/>
              <a:buNone/>
              <a:defRPr b="0" i="0" sz="1500" u="none" cap="none" strike="noStrike">
                <a:solidFill>
                  <a:srgbClr val="595959"/>
                </a:solidFill>
                <a:latin typeface="Arial"/>
                <a:ea typeface="Arial"/>
                <a:cs typeface="Arial"/>
                <a:sym typeface="Arial"/>
              </a:defRPr>
            </a:lvl5pPr>
            <a:lvl6pPr lvl="5" marR="0" rtl="0" algn="l">
              <a:lnSpc>
                <a:spcPct val="100000"/>
              </a:lnSpc>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6pPr>
            <a:lvl7pPr lvl="6" marR="0" rtl="0" algn="l">
              <a:lnSpc>
                <a:spcPct val="100000"/>
              </a:lnSpc>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7pPr>
            <a:lvl8pPr lvl="7" marR="0" rtl="0" algn="l">
              <a:lnSpc>
                <a:spcPct val="100000"/>
              </a:lnSpc>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8pPr>
            <a:lvl9pPr lvl="8" marR="0" rtl="0" algn="l">
              <a:lnSpc>
                <a:spcPct val="100000"/>
              </a:lnSpc>
              <a:spcBef>
                <a:spcPts val="300"/>
              </a:spcBef>
              <a:spcAft>
                <a:spcPts val="0"/>
              </a:spcAft>
              <a:buClr>
                <a:srgbClr val="7A0019"/>
              </a:buClr>
              <a:buSzPts val="1500"/>
              <a:buFont typeface="Arial"/>
              <a:buNone/>
              <a:defRPr b="0" i="0" sz="1500" u="none" cap="none" strike="noStrike">
                <a:solidFill>
                  <a:schemeClr val="dk1"/>
                </a:solidFill>
                <a:latin typeface="Arial"/>
                <a:ea typeface="Arial"/>
                <a:cs typeface="Arial"/>
                <a:sym typeface="Arial"/>
              </a:defRPr>
            </a:lvl9pPr>
          </a:lstStyle>
          <a:p/>
        </p:txBody>
      </p:sp>
      <p:sp>
        <p:nvSpPr>
          <p:cNvPr id="44" name="Google Shape;44;p51"/>
          <p:cNvSpPr txBox="1"/>
          <p:nvPr>
            <p:ph idx="1" type="body"/>
          </p:nvPr>
        </p:nvSpPr>
        <p:spPr>
          <a:xfrm>
            <a:off x="1792288" y="5367342"/>
            <a:ext cx="5486400" cy="804863"/>
          </a:xfrm>
          <a:prstGeom prst="rect">
            <a:avLst/>
          </a:prstGeom>
          <a:noFill/>
          <a:ln>
            <a:noFill/>
          </a:ln>
        </p:spPr>
        <p:txBody>
          <a:bodyPr anchorCtr="0" anchor="t" bIns="34275" lIns="68575" spcFirstLastPara="1" rIns="68575" wrap="square" tIns="34275">
            <a:noAutofit/>
          </a:bodyPr>
          <a:lstStyle>
            <a:lvl1pPr indent="-228600" lvl="0" marL="457200" algn="l">
              <a:lnSpc>
                <a:spcPct val="100000"/>
              </a:lnSpc>
              <a:spcBef>
                <a:spcPts val="220"/>
              </a:spcBef>
              <a:spcAft>
                <a:spcPts val="0"/>
              </a:spcAft>
              <a:buSzPts val="1100"/>
              <a:buFont typeface="Arial"/>
              <a:buNone/>
              <a:defRPr sz="1100"/>
            </a:lvl1pPr>
            <a:lvl2pPr indent="-228600" lvl="1" marL="914400" algn="l">
              <a:lnSpc>
                <a:spcPct val="100000"/>
              </a:lnSpc>
              <a:spcBef>
                <a:spcPts val="180"/>
              </a:spcBef>
              <a:spcAft>
                <a:spcPts val="0"/>
              </a:spcAft>
              <a:buSzPts val="900"/>
              <a:buFont typeface="Arial"/>
              <a:buNone/>
              <a:defRPr sz="900"/>
            </a:lvl2pPr>
            <a:lvl3pPr indent="-228600" lvl="2" marL="1371600" algn="l">
              <a:lnSpc>
                <a:spcPct val="100000"/>
              </a:lnSpc>
              <a:spcBef>
                <a:spcPts val="160"/>
              </a:spcBef>
              <a:spcAft>
                <a:spcPts val="0"/>
              </a:spcAft>
              <a:buSzPts val="800"/>
              <a:buFont typeface="Arial"/>
              <a:buNone/>
              <a:defRPr sz="800"/>
            </a:lvl3pPr>
            <a:lvl4pPr indent="-228600" lvl="3" marL="1828800" algn="l">
              <a:lnSpc>
                <a:spcPct val="100000"/>
              </a:lnSpc>
              <a:spcBef>
                <a:spcPts val="140"/>
              </a:spcBef>
              <a:spcAft>
                <a:spcPts val="0"/>
              </a:spcAft>
              <a:buSzPts val="700"/>
              <a:buFont typeface="Arial"/>
              <a:buNone/>
              <a:defRPr sz="700"/>
            </a:lvl4pPr>
            <a:lvl5pPr indent="-228600" lvl="4" marL="2286000" algn="l">
              <a:lnSpc>
                <a:spcPct val="100000"/>
              </a:lnSpc>
              <a:spcBef>
                <a:spcPts val="140"/>
              </a:spcBef>
              <a:spcAft>
                <a:spcPts val="0"/>
              </a:spcAft>
              <a:buSzPts val="700"/>
              <a:buFont typeface="Arial"/>
              <a:buNone/>
              <a:defRPr sz="700"/>
            </a:lvl5pPr>
            <a:lvl6pPr indent="-228600" lvl="5" marL="2743200" algn="l">
              <a:lnSpc>
                <a:spcPct val="100000"/>
              </a:lnSpc>
              <a:spcBef>
                <a:spcPts val="140"/>
              </a:spcBef>
              <a:spcAft>
                <a:spcPts val="0"/>
              </a:spcAft>
              <a:buSzPts val="700"/>
              <a:buFont typeface="Arial"/>
              <a:buNone/>
              <a:defRPr sz="700"/>
            </a:lvl6pPr>
            <a:lvl7pPr indent="-228600" lvl="6" marL="3200400" algn="l">
              <a:lnSpc>
                <a:spcPct val="100000"/>
              </a:lnSpc>
              <a:spcBef>
                <a:spcPts val="140"/>
              </a:spcBef>
              <a:spcAft>
                <a:spcPts val="0"/>
              </a:spcAft>
              <a:buSzPts val="700"/>
              <a:buFont typeface="Arial"/>
              <a:buNone/>
              <a:defRPr sz="700"/>
            </a:lvl7pPr>
            <a:lvl8pPr indent="-228600" lvl="7" marL="3657600" algn="l">
              <a:lnSpc>
                <a:spcPct val="100000"/>
              </a:lnSpc>
              <a:spcBef>
                <a:spcPts val="140"/>
              </a:spcBef>
              <a:spcAft>
                <a:spcPts val="0"/>
              </a:spcAft>
              <a:buSzPts val="700"/>
              <a:buFont typeface="Arial"/>
              <a:buNone/>
              <a:defRPr sz="700"/>
            </a:lvl8pPr>
            <a:lvl9pPr indent="-228600" lvl="8" marL="4114800" algn="l">
              <a:lnSpc>
                <a:spcPct val="100000"/>
              </a:lnSpc>
              <a:spcBef>
                <a:spcPts val="140"/>
              </a:spcBef>
              <a:spcAft>
                <a:spcPts val="0"/>
              </a:spcAft>
              <a:buSzPts val="700"/>
              <a:buFont typeface="Arial"/>
              <a:buNone/>
              <a:defRPr sz="7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4.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6"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2"/>
          <p:cNvSpPr txBox="1"/>
          <p:nvPr>
            <p:ph type="title"/>
          </p:nvPr>
        </p:nvSpPr>
        <p:spPr>
          <a:xfrm>
            <a:off x="685800" y="304800"/>
            <a:ext cx="7772400" cy="11430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400"/>
              <a:buFont typeface="Arial"/>
              <a:buNone/>
              <a:defRPr b="0" i="0" sz="3300" u="none" cap="none" strike="noStrike">
                <a:solidFill>
                  <a:srgbClr val="7A0019"/>
                </a:solidFill>
                <a:latin typeface="Arial"/>
                <a:ea typeface="Arial"/>
                <a:cs typeface="Arial"/>
                <a:sym typeface="Arial"/>
              </a:defRPr>
            </a:lvl1pPr>
            <a:lvl2pPr lvl="1"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Corbel"/>
                <a:ea typeface="Corbel"/>
                <a:cs typeface="Corbel"/>
                <a:sym typeface="Corbel"/>
              </a:defRPr>
            </a:lvl2pPr>
            <a:lvl3pPr lvl="2"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Corbel"/>
                <a:ea typeface="Corbel"/>
                <a:cs typeface="Corbel"/>
                <a:sym typeface="Corbel"/>
              </a:defRPr>
            </a:lvl3pPr>
            <a:lvl4pPr lvl="3"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Corbel"/>
                <a:ea typeface="Corbel"/>
                <a:cs typeface="Corbel"/>
                <a:sym typeface="Corbel"/>
              </a:defRPr>
            </a:lvl4pPr>
            <a:lvl5pPr lvl="4"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Corbel"/>
                <a:ea typeface="Corbel"/>
                <a:cs typeface="Corbel"/>
                <a:sym typeface="Corbel"/>
              </a:defRPr>
            </a:lvl5pPr>
            <a:lvl6pPr lvl="5"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Arial"/>
                <a:ea typeface="Arial"/>
                <a:cs typeface="Arial"/>
                <a:sym typeface="Arial"/>
              </a:defRPr>
            </a:lvl6pPr>
            <a:lvl7pPr lvl="6"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Arial"/>
                <a:ea typeface="Arial"/>
                <a:cs typeface="Arial"/>
                <a:sym typeface="Arial"/>
              </a:defRPr>
            </a:lvl7pPr>
            <a:lvl8pPr lvl="7"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Arial"/>
                <a:ea typeface="Arial"/>
                <a:cs typeface="Arial"/>
                <a:sym typeface="Arial"/>
              </a:defRPr>
            </a:lvl8pPr>
            <a:lvl9pPr lvl="8" marR="0" rtl="0" algn="ctr">
              <a:lnSpc>
                <a:spcPct val="100000"/>
              </a:lnSpc>
              <a:spcBef>
                <a:spcPts val="0"/>
              </a:spcBef>
              <a:spcAft>
                <a:spcPts val="0"/>
              </a:spcAft>
              <a:buClr>
                <a:srgbClr val="000000"/>
              </a:buClr>
              <a:buSzPts val="1400"/>
              <a:buFont typeface="Arial"/>
              <a:buNone/>
              <a:defRPr b="0" i="0" sz="3300" u="none" cap="none" strike="noStrike">
                <a:solidFill>
                  <a:srgbClr val="7A0019"/>
                </a:solidFill>
                <a:latin typeface="Arial"/>
                <a:ea typeface="Arial"/>
                <a:cs typeface="Arial"/>
                <a:sym typeface="Arial"/>
              </a:defRPr>
            </a:lvl9pPr>
          </a:lstStyle>
          <a:p/>
        </p:txBody>
      </p:sp>
      <p:sp>
        <p:nvSpPr>
          <p:cNvPr id="11" name="Google Shape;11;p42"/>
          <p:cNvSpPr txBox="1"/>
          <p:nvPr>
            <p:ph idx="1" type="body"/>
          </p:nvPr>
        </p:nvSpPr>
        <p:spPr>
          <a:xfrm>
            <a:off x="685800" y="1752600"/>
            <a:ext cx="7772400" cy="3962400"/>
          </a:xfrm>
          <a:prstGeom prst="rect">
            <a:avLst/>
          </a:prstGeom>
          <a:noFill/>
          <a:ln>
            <a:noFill/>
          </a:ln>
        </p:spPr>
        <p:txBody>
          <a:bodyPr anchorCtr="0" anchor="t" bIns="34275" lIns="68575" spcFirstLastPara="1" rIns="68575" wrap="square" tIns="34275">
            <a:noAutofit/>
          </a:bodyPr>
          <a:lstStyle>
            <a:lvl1pPr indent="-381000" lvl="0" marL="457200" marR="0" rtl="0" algn="l">
              <a:lnSpc>
                <a:spcPct val="100000"/>
              </a:lnSpc>
              <a:spcBef>
                <a:spcPts val="480"/>
              </a:spcBef>
              <a:spcAft>
                <a:spcPts val="0"/>
              </a:spcAft>
              <a:buClr>
                <a:srgbClr val="7A0019"/>
              </a:buClr>
              <a:buSzPts val="2400"/>
              <a:buFont typeface="Arial"/>
              <a:buChar char="•"/>
              <a:defRPr b="0" i="0" sz="2400" u="none" cap="none" strike="noStrike">
                <a:solidFill>
                  <a:srgbClr val="595959"/>
                </a:solidFill>
                <a:latin typeface="Arial"/>
                <a:ea typeface="Arial"/>
                <a:cs typeface="Arial"/>
                <a:sym typeface="Arial"/>
              </a:defRPr>
            </a:lvl1pPr>
            <a:lvl2pPr indent="-361950" lvl="1" marL="914400" marR="0" rtl="0" algn="l">
              <a:lnSpc>
                <a:spcPct val="100000"/>
              </a:lnSpc>
              <a:spcBef>
                <a:spcPts val="420"/>
              </a:spcBef>
              <a:spcAft>
                <a:spcPts val="0"/>
              </a:spcAft>
              <a:buClr>
                <a:srgbClr val="7A0019"/>
              </a:buClr>
              <a:buSzPts val="2100"/>
              <a:buFont typeface="Arial"/>
              <a:buChar char="–"/>
              <a:defRPr b="0" i="0" sz="2100" u="none" cap="none" strike="noStrike">
                <a:solidFill>
                  <a:srgbClr val="595959"/>
                </a:solidFill>
                <a:latin typeface="Arial"/>
                <a:ea typeface="Arial"/>
                <a:cs typeface="Arial"/>
                <a:sym typeface="Arial"/>
              </a:defRPr>
            </a:lvl2pPr>
            <a:lvl3pPr indent="-342900" lvl="2" marL="1371600" marR="0" rtl="0" algn="l">
              <a:lnSpc>
                <a:spcPct val="100000"/>
              </a:lnSpc>
              <a:spcBef>
                <a:spcPts val="360"/>
              </a:spcBef>
              <a:spcAft>
                <a:spcPts val="0"/>
              </a:spcAft>
              <a:buClr>
                <a:srgbClr val="7A0019"/>
              </a:buClr>
              <a:buSzPts val="1800"/>
              <a:buFont typeface="Arial"/>
              <a:buChar char="•"/>
              <a:defRPr b="0" i="0" sz="1800" u="none" cap="none" strike="noStrike">
                <a:solidFill>
                  <a:srgbClr val="595959"/>
                </a:solidFill>
                <a:latin typeface="Arial"/>
                <a:ea typeface="Arial"/>
                <a:cs typeface="Arial"/>
                <a:sym typeface="Arial"/>
              </a:defRPr>
            </a:lvl3pPr>
            <a:lvl4pPr indent="-323850" lvl="3" marL="1828800" marR="0" rtl="0" algn="l">
              <a:lnSpc>
                <a:spcPct val="100000"/>
              </a:lnSpc>
              <a:spcBef>
                <a:spcPts val="300"/>
              </a:spcBef>
              <a:spcAft>
                <a:spcPts val="0"/>
              </a:spcAft>
              <a:buClr>
                <a:srgbClr val="7A0019"/>
              </a:buClr>
              <a:buSzPts val="1500"/>
              <a:buFont typeface="Arial"/>
              <a:buChar char="–"/>
              <a:defRPr b="0" i="0" sz="1500" u="none" cap="none" strike="noStrike">
                <a:solidFill>
                  <a:srgbClr val="595959"/>
                </a:solidFill>
                <a:latin typeface="Arial"/>
                <a:ea typeface="Arial"/>
                <a:cs typeface="Arial"/>
                <a:sym typeface="Arial"/>
              </a:defRPr>
            </a:lvl4pPr>
            <a:lvl5pPr indent="-323850" lvl="4" marL="2286000" marR="0" rtl="0" algn="l">
              <a:lnSpc>
                <a:spcPct val="100000"/>
              </a:lnSpc>
              <a:spcBef>
                <a:spcPts val="300"/>
              </a:spcBef>
              <a:spcAft>
                <a:spcPts val="0"/>
              </a:spcAft>
              <a:buClr>
                <a:srgbClr val="7A0019"/>
              </a:buClr>
              <a:buSzPts val="1500"/>
              <a:buFont typeface="Arial"/>
              <a:buChar char="»"/>
              <a:defRPr b="0" i="0" sz="1500" u="none" cap="none" strike="noStrike">
                <a:solidFill>
                  <a:srgbClr val="595959"/>
                </a:solidFill>
                <a:latin typeface="Arial"/>
                <a:ea typeface="Arial"/>
                <a:cs typeface="Arial"/>
                <a:sym typeface="Arial"/>
              </a:defRPr>
            </a:lvl5pPr>
            <a:lvl6pPr indent="-323850" lvl="5" marL="2743200" marR="0" rtl="0" algn="l">
              <a:lnSpc>
                <a:spcPct val="100000"/>
              </a:lnSpc>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6pPr>
            <a:lvl7pPr indent="-323850" lvl="6" marL="3200400" marR="0" rtl="0" algn="l">
              <a:lnSpc>
                <a:spcPct val="100000"/>
              </a:lnSpc>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7pPr>
            <a:lvl8pPr indent="-323850" lvl="7" marL="3657600" marR="0" rtl="0" algn="l">
              <a:lnSpc>
                <a:spcPct val="100000"/>
              </a:lnSpc>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8pPr>
            <a:lvl9pPr indent="-323850" lvl="8" marL="4114800" marR="0" rtl="0" algn="l">
              <a:lnSpc>
                <a:spcPct val="100000"/>
              </a:lnSpc>
              <a:spcBef>
                <a:spcPts val="300"/>
              </a:spcBef>
              <a:spcAft>
                <a:spcPts val="0"/>
              </a:spcAft>
              <a:buClr>
                <a:srgbClr val="7A0019"/>
              </a:buClr>
              <a:buSzPts val="1500"/>
              <a:buFont typeface="Arial"/>
              <a:buChar char="»"/>
              <a:defRPr b="0" i="0" sz="1500" u="none" cap="none" strike="noStrike">
                <a:solidFill>
                  <a:schemeClr val="dk1"/>
                </a:solidFill>
                <a:latin typeface="Arial"/>
                <a:ea typeface="Arial"/>
                <a:cs typeface="Arial"/>
                <a:sym typeface="Arial"/>
              </a:defRPr>
            </a:lvl9pPr>
          </a:lstStyle>
          <a:p/>
        </p:txBody>
      </p:sp>
      <p:pic>
        <p:nvPicPr>
          <p:cNvPr descr="/Users/ranja/Documents/5-resources/ppt/2018 ppt-with R/new/working files/graphics_4x3-M-maroon.png" id="12" name="Google Shape;12;p42"/>
          <p:cNvPicPr preferRelativeResize="0"/>
          <p:nvPr/>
        </p:nvPicPr>
        <p:blipFill rotWithShape="1">
          <a:blip r:embed="rId1">
            <a:alphaModFix/>
          </a:blip>
          <a:srcRect b="0" l="0" r="0" t="0"/>
          <a:stretch/>
        </p:blipFill>
        <p:spPr>
          <a:xfrm>
            <a:off x="0" y="6391656"/>
            <a:ext cx="9144000" cy="46634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wfmn.org/research-status-of-women-and-girls-in-minnesota/" TargetMode="External"/><Relationship Id="rId4" Type="http://schemas.openxmlformats.org/officeDocument/2006/relationships/image" Target="../media/image12.png"/><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s://www.wfmn.org/research-status-of-women-and-girls-in-minnesota/" TargetMode="External"/><Relationship Id="rId4" Type="http://schemas.openxmlformats.org/officeDocument/2006/relationships/image" Target="../media/image15.png"/><Relationship Id="rId5" Type="http://schemas.openxmlformats.org/officeDocument/2006/relationships/image" Target="../media/image10.png"/><Relationship Id="rId6" Type="http://schemas.openxmlformats.org/officeDocument/2006/relationships/image" Target="../media/image7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wfmn.org/research-status-of-women-and-girls-in-minnesota/" TargetMode="External"/><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wfmn.org/research-status-of-women-and-girls-in-minnesota/" TargetMode="External"/><Relationship Id="rId4" Type="http://schemas.openxmlformats.org/officeDocument/2006/relationships/image" Target="../media/image16.png"/><Relationship Id="rId5"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1.png"/><Relationship Id="rId4" Type="http://schemas.openxmlformats.org/officeDocument/2006/relationships/image" Target="../media/image7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7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4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2.png"/><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9.png"/><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3.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60.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49.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1.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54.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56.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5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9.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3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59.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61.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57.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5.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1" Type="http://schemas.openxmlformats.org/officeDocument/2006/relationships/image" Target="../media/image67.png"/><Relationship Id="rId10" Type="http://schemas.openxmlformats.org/officeDocument/2006/relationships/image" Target="../media/image63.png"/><Relationship Id="rId13" Type="http://schemas.openxmlformats.org/officeDocument/2006/relationships/image" Target="../media/image64.png"/><Relationship Id="rId12"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47.png"/><Relationship Id="rId4" Type="http://schemas.openxmlformats.org/officeDocument/2006/relationships/image" Target="../media/image48.png"/><Relationship Id="rId9" Type="http://schemas.openxmlformats.org/officeDocument/2006/relationships/image" Target="../media/image69.png"/><Relationship Id="rId5" Type="http://schemas.openxmlformats.org/officeDocument/2006/relationships/image" Target="../media/image52.png"/><Relationship Id="rId6" Type="http://schemas.openxmlformats.org/officeDocument/2006/relationships/image" Target="../media/image71.png"/><Relationship Id="rId7" Type="http://schemas.openxmlformats.org/officeDocument/2006/relationships/image" Target="../media/image62.png"/><Relationship Id="rId8" Type="http://schemas.openxmlformats.org/officeDocument/2006/relationships/image" Target="../media/image6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mailto:stower.schlosser@gmail.com" TargetMode="External"/><Relationship Id="rId4" Type="http://schemas.openxmlformats.org/officeDocument/2006/relationships/image" Target="../media/image70.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6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wfmn.org/research-status-of-women-and-girls-in-minnesota/" TargetMode="External"/><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pic>
        <p:nvPicPr>
          <p:cNvPr id="67" name="Google Shape;67;p1"/>
          <p:cNvPicPr preferRelativeResize="0"/>
          <p:nvPr/>
        </p:nvPicPr>
        <p:blipFill rotWithShape="1">
          <a:blip r:embed="rId3">
            <a:alphaModFix amt="70000"/>
          </a:blip>
          <a:srcRect b="39270" l="57415" r="6998" t="14701"/>
          <a:stretch/>
        </p:blipFill>
        <p:spPr>
          <a:xfrm>
            <a:off x="0" y="51175"/>
            <a:ext cx="9144000" cy="4641952"/>
          </a:xfrm>
          <a:prstGeom prst="rect">
            <a:avLst/>
          </a:prstGeom>
          <a:noFill/>
          <a:ln>
            <a:noFill/>
          </a:ln>
        </p:spPr>
      </p:pic>
      <p:sp>
        <p:nvSpPr>
          <p:cNvPr id="68" name="Google Shape;68;p1"/>
          <p:cNvSpPr txBox="1"/>
          <p:nvPr>
            <p:ph idx="2" type="body"/>
          </p:nvPr>
        </p:nvSpPr>
        <p:spPr>
          <a:xfrm>
            <a:off x="7717825" y="4134050"/>
            <a:ext cx="1426200" cy="5079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0"/>
              </a:spcBef>
              <a:spcAft>
                <a:spcPts val="0"/>
              </a:spcAft>
              <a:buSzPts val="1200"/>
              <a:buFont typeface="Arial"/>
              <a:buNone/>
            </a:pPr>
            <a:r>
              <a:rPr lang="en-US"/>
              <a:t>Updated </a:t>
            </a:r>
            <a:endParaRPr/>
          </a:p>
          <a:p>
            <a:pPr indent="0" lvl="0" marL="0" rtl="0" algn="l">
              <a:lnSpc>
                <a:spcPct val="100000"/>
              </a:lnSpc>
              <a:spcBef>
                <a:spcPts val="0"/>
              </a:spcBef>
              <a:spcAft>
                <a:spcPts val="0"/>
              </a:spcAft>
              <a:buSzPts val="1200"/>
              <a:buFont typeface="Arial"/>
              <a:buNone/>
            </a:pPr>
            <a:r>
              <a:rPr lang="en-US"/>
              <a:t>Dec.. 12</a:t>
            </a:r>
            <a:r>
              <a:rPr baseline="30000" lang="en-US"/>
              <a:t>th</a:t>
            </a:r>
            <a:r>
              <a:rPr lang="en-US"/>
              <a:t>, 2020</a:t>
            </a:r>
            <a:endParaRPr/>
          </a:p>
        </p:txBody>
      </p:sp>
      <p:sp>
        <p:nvSpPr>
          <p:cNvPr id="69" name="Google Shape;69;p1"/>
          <p:cNvSpPr txBox="1"/>
          <p:nvPr>
            <p:ph type="ctrTitle"/>
          </p:nvPr>
        </p:nvSpPr>
        <p:spPr>
          <a:xfrm>
            <a:off x="1293150" y="3498950"/>
            <a:ext cx="6189300" cy="1143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b="1" lang="en-US"/>
              <a:t>100 in 100 Project</a:t>
            </a:r>
            <a:endParaRPr b="1"/>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6" name="Shape 136"/>
        <p:cNvGrpSpPr/>
        <p:nvPr/>
      </p:nvGrpSpPr>
      <p:grpSpPr>
        <a:xfrm>
          <a:off x="0" y="0"/>
          <a:ext cx="0" cy="0"/>
          <a:chOff x="0" y="0"/>
          <a:chExt cx="0" cy="0"/>
        </a:xfrm>
      </p:grpSpPr>
      <p:sp>
        <p:nvSpPr>
          <p:cNvPr id="137" name="Google Shape;137;gdaf4d122f5_0_1187"/>
          <p:cNvSpPr txBox="1"/>
          <p:nvPr>
            <p:ph type="title"/>
          </p:nvPr>
        </p:nvSpPr>
        <p:spPr>
          <a:xfrm>
            <a:off x="685800" y="304800"/>
            <a:ext cx="34932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Local Leadership</a:t>
            </a:r>
            <a:endParaRPr/>
          </a:p>
        </p:txBody>
      </p:sp>
      <p:sp>
        <p:nvSpPr>
          <p:cNvPr id="138" name="Google Shape;138;gdaf4d122f5_0_1187"/>
          <p:cNvSpPr txBox="1"/>
          <p:nvPr>
            <p:ph idx="1" type="body"/>
          </p:nvPr>
        </p:nvSpPr>
        <p:spPr>
          <a:xfrm>
            <a:off x="685800" y="1903875"/>
            <a:ext cx="7898400" cy="2605200"/>
          </a:xfrm>
          <a:prstGeom prst="rect">
            <a:avLst/>
          </a:prstGeom>
          <a:noFill/>
          <a:ln>
            <a:noFill/>
          </a:ln>
        </p:spPr>
        <p:txBody>
          <a:bodyPr anchorCtr="0" anchor="t" bIns="34275" lIns="68575" spcFirstLastPara="1" rIns="68575" wrap="square" tIns="34275">
            <a:noAutofit/>
          </a:bodyPr>
          <a:lstStyle/>
          <a:p>
            <a:pPr indent="0" lvl="0" marL="0" rtl="0" algn="l">
              <a:lnSpc>
                <a:spcPct val="100000"/>
              </a:lnSpc>
              <a:spcBef>
                <a:spcPts val="400"/>
              </a:spcBef>
              <a:spcAft>
                <a:spcPts val="0"/>
              </a:spcAft>
              <a:buNone/>
            </a:pPr>
            <a:r>
              <a:t/>
            </a:r>
            <a:endParaRPr sz="1200"/>
          </a:p>
          <a:p>
            <a:pPr indent="-123859" lvl="2" marL="557286" rtl="0" algn="l">
              <a:lnSpc>
                <a:spcPct val="100000"/>
              </a:lnSpc>
              <a:spcBef>
                <a:spcPts val="420"/>
              </a:spcBef>
              <a:spcAft>
                <a:spcPts val="0"/>
              </a:spcAft>
              <a:buSzPts val="2100"/>
              <a:buFont typeface="Arial"/>
              <a:buNone/>
            </a:pPr>
            <a:r>
              <a:t/>
            </a:r>
            <a:endParaRPr sz="2100"/>
          </a:p>
          <a:p>
            <a:pPr indent="-80991" lvl="1" marL="557287" rtl="0" algn="l">
              <a:lnSpc>
                <a:spcPct val="100000"/>
              </a:lnSpc>
              <a:spcBef>
                <a:spcPts val="420"/>
              </a:spcBef>
              <a:spcAft>
                <a:spcPts val="0"/>
              </a:spcAft>
              <a:buSzPts val="2100"/>
              <a:buFont typeface="Arial"/>
              <a:buNone/>
            </a:pPr>
            <a:r>
              <a:t/>
            </a:r>
            <a:endParaRPr/>
          </a:p>
        </p:txBody>
      </p:sp>
      <p:sp>
        <p:nvSpPr>
          <p:cNvPr id="139" name="Google Shape;139;gdaf4d122f5_0_118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E5AC00"/>
                </a:solidFill>
                <a:latin typeface="Arial"/>
                <a:ea typeface="Arial"/>
                <a:cs typeface="Arial"/>
                <a:sym typeface="Arial"/>
              </a:rPr>
              <a:t>Status of Women and Girls in Minnesota- Report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E5AC00"/>
                </a:solidFill>
                <a:latin typeface="Arial"/>
                <a:ea typeface="Arial"/>
                <a:cs typeface="Arial"/>
                <a:sym typeface="Arial"/>
                <a:hlinkClick r:id="rId3">
                  <a:extLst>
                    <a:ext uri="{A12FA001-AC4F-418D-AE19-62706E023703}">
                      <ahyp:hlinkClr val="tx"/>
                    </a:ext>
                  </a:extLst>
                </a:hlinkClick>
              </a:rPr>
              <a:t>https://www.wfmn.org/research-status-of-women-and-girls-in-minnesota/</a:t>
            </a:r>
            <a:endParaRPr b="0" i="0" sz="1100" u="none" cap="none" strike="noStrike">
              <a:solidFill>
                <a:srgbClr val="E5AC00"/>
              </a:solidFill>
              <a:latin typeface="Arial"/>
              <a:ea typeface="Arial"/>
              <a:cs typeface="Arial"/>
              <a:sym typeface="Arial"/>
            </a:endParaRPr>
          </a:p>
        </p:txBody>
      </p:sp>
      <p:pic>
        <p:nvPicPr>
          <p:cNvPr id="140" name="Google Shape;140;gdaf4d122f5_0_1187"/>
          <p:cNvPicPr preferRelativeResize="0"/>
          <p:nvPr/>
        </p:nvPicPr>
        <p:blipFill rotWithShape="1">
          <a:blip r:embed="rId4">
            <a:alphaModFix/>
          </a:blip>
          <a:srcRect b="0" l="0" r="0" t="0"/>
          <a:stretch/>
        </p:blipFill>
        <p:spPr>
          <a:xfrm>
            <a:off x="4319525" y="304800"/>
            <a:ext cx="1578750" cy="974675"/>
          </a:xfrm>
          <a:prstGeom prst="rect">
            <a:avLst/>
          </a:prstGeom>
          <a:noFill/>
          <a:ln>
            <a:noFill/>
          </a:ln>
        </p:spPr>
      </p:pic>
      <p:pic>
        <p:nvPicPr>
          <p:cNvPr id="141" name="Google Shape;141;gdaf4d122f5_0_1187" title="Points scored"/>
          <p:cNvPicPr preferRelativeResize="0"/>
          <p:nvPr/>
        </p:nvPicPr>
        <p:blipFill>
          <a:blip r:embed="rId5">
            <a:alphaModFix/>
          </a:blip>
          <a:stretch>
            <a:fillRect/>
          </a:stretch>
        </p:blipFill>
        <p:spPr>
          <a:xfrm>
            <a:off x="1380488" y="2001263"/>
            <a:ext cx="6383025" cy="394682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5" name="Shape 145"/>
        <p:cNvGrpSpPr/>
        <p:nvPr/>
      </p:nvGrpSpPr>
      <p:grpSpPr>
        <a:xfrm>
          <a:off x="0" y="0"/>
          <a:ext cx="0" cy="0"/>
          <a:chOff x="0" y="0"/>
          <a:chExt cx="0" cy="0"/>
        </a:xfrm>
      </p:grpSpPr>
      <p:sp>
        <p:nvSpPr>
          <p:cNvPr id="146" name="Google Shape;146;gdaf4d122f5_0_1195"/>
          <p:cNvSpPr txBox="1"/>
          <p:nvPr>
            <p:ph type="title"/>
          </p:nvPr>
        </p:nvSpPr>
        <p:spPr>
          <a:xfrm>
            <a:off x="296850" y="284325"/>
            <a:ext cx="2149500" cy="7701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Education</a:t>
            </a:r>
            <a:endParaRPr/>
          </a:p>
        </p:txBody>
      </p:sp>
      <p:sp>
        <p:nvSpPr>
          <p:cNvPr id="147" name="Google Shape;147;gdaf4d122f5_0_119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E5AC00"/>
                </a:solidFill>
                <a:latin typeface="Arial"/>
                <a:ea typeface="Arial"/>
                <a:cs typeface="Arial"/>
                <a:sym typeface="Arial"/>
              </a:rPr>
              <a:t>Status of Women and Girls in Minnesota- Report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E5AC00"/>
                </a:solidFill>
                <a:latin typeface="Arial"/>
                <a:ea typeface="Arial"/>
                <a:cs typeface="Arial"/>
                <a:sym typeface="Arial"/>
                <a:hlinkClick r:id="rId3">
                  <a:extLst>
                    <a:ext uri="{A12FA001-AC4F-418D-AE19-62706E023703}">
                      <ahyp:hlinkClr val="tx"/>
                    </a:ext>
                  </a:extLst>
                </a:hlinkClick>
              </a:rPr>
              <a:t>https://www.wfmn.org/research-status-of-women-and-girls-in-minnesota/</a:t>
            </a:r>
            <a:endParaRPr b="0" i="0" sz="1100" u="none" cap="none" strike="noStrike">
              <a:solidFill>
                <a:srgbClr val="E5AC00"/>
              </a:solidFill>
              <a:latin typeface="Arial"/>
              <a:ea typeface="Arial"/>
              <a:cs typeface="Arial"/>
              <a:sym typeface="Arial"/>
            </a:endParaRPr>
          </a:p>
        </p:txBody>
      </p:sp>
      <p:pic>
        <p:nvPicPr>
          <p:cNvPr id="148" name="Google Shape;148;gdaf4d122f5_0_1195" title="Points scored"/>
          <p:cNvPicPr preferRelativeResize="0"/>
          <p:nvPr/>
        </p:nvPicPr>
        <p:blipFill>
          <a:blip r:embed="rId4">
            <a:alphaModFix/>
          </a:blip>
          <a:stretch>
            <a:fillRect/>
          </a:stretch>
        </p:blipFill>
        <p:spPr>
          <a:xfrm>
            <a:off x="0" y="3168725"/>
            <a:ext cx="4302387" cy="2660350"/>
          </a:xfrm>
          <a:prstGeom prst="rect">
            <a:avLst/>
          </a:prstGeom>
          <a:noFill/>
          <a:ln>
            <a:noFill/>
          </a:ln>
        </p:spPr>
      </p:pic>
      <p:pic>
        <p:nvPicPr>
          <p:cNvPr id="149" name="Google Shape;149;gdaf4d122f5_0_1195" title="Points scored"/>
          <p:cNvPicPr preferRelativeResize="0"/>
          <p:nvPr/>
        </p:nvPicPr>
        <p:blipFill>
          <a:blip r:embed="rId5">
            <a:alphaModFix/>
          </a:blip>
          <a:stretch>
            <a:fillRect/>
          </a:stretch>
        </p:blipFill>
        <p:spPr>
          <a:xfrm>
            <a:off x="4841550" y="3168725"/>
            <a:ext cx="4302450" cy="2660350"/>
          </a:xfrm>
          <a:prstGeom prst="rect">
            <a:avLst/>
          </a:prstGeom>
          <a:noFill/>
          <a:ln>
            <a:noFill/>
          </a:ln>
        </p:spPr>
      </p:pic>
      <p:pic>
        <p:nvPicPr>
          <p:cNvPr id="150" name="Google Shape;150;gdaf4d122f5_0_1195"/>
          <p:cNvPicPr preferRelativeResize="0"/>
          <p:nvPr/>
        </p:nvPicPr>
        <p:blipFill>
          <a:blip r:embed="rId6">
            <a:alphaModFix/>
          </a:blip>
          <a:stretch>
            <a:fillRect/>
          </a:stretch>
        </p:blipFill>
        <p:spPr>
          <a:xfrm>
            <a:off x="2793250" y="284325"/>
            <a:ext cx="3450599" cy="24647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4" name="Shape 154"/>
        <p:cNvGrpSpPr/>
        <p:nvPr/>
      </p:nvGrpSpPr>
      <p:grpSpPr>
        <a:xfrm>
          <a:off x="0" y="0"/>
          <a:ext cx="0" cy="0"/>
          <a:chOff x="0" y="0"/>
          <a:chExt cx="0" cy="0"/>
        </a:xfrm>
      </p:grpSpPr>
      <p:sp>
        <p:nvSpPr>
          <p:cNvPr id="155" name="Google Shape;155;gdaf4d122f5_0_1203"/>
          <p:cNvSpPr txBox="1"/>
          <p:nvPr>
            <p:ph type="title"/>
          </p:nvPr>
        </p:nvSpPr>
        <p:spPr>
          <a:xfrm>
            <a:off x="685800" y="304800"/>
            <a:ext cx="46881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Civic engagement</a:t>
            </a:r>
            <a:endParaRPr/>
          </a:p>
        </p:txBody>
      </p:sp>
      <p:sp>
        <p:nvSpPr>
          <p:cNvPr id="156" name="Google Shape;156;gdaf4d122f5_0_120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E5AC00"/>
                </a:solidFill>
                <a:latin typeface="Arial"/>
                <a:ea typeface="Arial"/>
                <a:cs typeface="Arial"/>
                <a:sym typeface="Arial"/>
              </a:rPr>
              <a:t>Status of Women and Girls in Minnesota- Report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E5AC00"/>
                </a:solidFill>
                <a:latin typeface="Arial"/>
                <a:ea typeface="Arial"/>
                <a:cs typeface="Arial"/>
                <a:sym typeface="Arial"/>
                <a:hlinkClick r:id="rId3">
                  <a:extLst>
                    <a:ext uri="{A12FA001-AC4F-418D-AE19-62706E023703}">
                      <ahyp:hlinkClr val="tx"/>
                    </a:ext>
                  </a:extLst>
                </a:hlinkClick>
              </a:rPr>
              <a:t>https://www.wfmn.org/research-status-of-women-and-girls-in-minnesota/</a:t>
            </a:r>
            <a:endParaRPr b="0" i="0" sz="1100" u="none" cap="none" strike="noStrike">
              <a:solidFill>
                <a:srgbClr val="E5AC00"/>
              </a:solidFill>
              <a:latin typeface="Arial"/>
              <a:ea typeface="Arial"/>
              <a:cs typeface="Arial"/>
              <a:sym typeface="Arial"/>
            </a:endParaRPr>
          </a:p>
        </p:txBody>
      </p:sp>
      <p:pic>
        <p:nvPicPr>
          <p:cNvPr id="157" name="Google Shape;157;gdaf4d122f5_0_1203" title="Points scored"/>
          <p:cNvPicPr preferRelativeResize="0"/>
          <p:nvPr/>
        </p:nvPicPr>
        <p:blipFill>
          <a:blip r:embed="rId4">
            <a:alphaModFix/>
          </a:blip>
          <a:stretch>
            <a:fillRect/>
          </a:stretch>
        </p:blipFill>
        <p:spPr>
          <a:xfrm>
            <a:off x="218075" y="1527151"/>
            <a:ext cx="4353924" cy="2692174"/>
          </a:xfrm>
          <a:prstGeom prst="rect">
            <a:avLst/>
          </a:prstGeom>
          <a:noFill/>
          <a:ln>
            <a:noFill/>
          </a:ln>
        </p:spPr>
      </p:pic>
      <p:pic>
        <p:nvPicPr>
          <p:cNvPr id="158" name="Google Shape;158;gdaf4d122f5_0_1203" title="Points scored"/>
          <p:cNvPicPr preferRelativeResize="0"/>
          <p:nvPr/>
        </p:nvPicPr>
        <p:blipFill>
          <a:blip r:embed="rId5">
            <a:alphaModFix/>
          </a:blip>
          <a:stretch>
            <a:fillRect/>
          </a:stretch>
        </p:blipFill>
        <p:spPr>
          <a:xfrm>
            <a:off x="4798217" y="3574325"/>
            <a:ext cx="4135182" cy="2556925"/>
          </a:xfrm>
          <a:prstGeom prst="rect">
            <a:avLst/>
          </a:prstGeom>
          <a:noFill/>
          <a:ln>
            <a:noFill/>
          </a:ln>
        </p:spPr>
      </p:pic>
      <p:pic>
        <p:nvPicPr>
          <p:cNvPr id="159" name="Google Shape;159;gdaf4d122f5_0_1203"/>
          <p:cNvPicPr preferRelativeResize="0"/>
          <p:nvPr/>
        </p:nvPicPr>
        <p:blipFill>
          <a:blip r:embed="rId6">
            <a:alphaModFix/>
          </a:blip>
          <a:stretch>
            <a:fillRect/>
          </a:stretch>
        </p:blipFill>
        <p:spPr>
          <a:xfrm>
            <a:off x="4103525" y="304801"/>
            <a:ext cx="2054749" cy="14479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63" name="Shape 163"/>
        <p:cNvGrpSpPr/>
        <p:nvPr/>
      </p:nvGrpSpPr>
      <p:grpSpPr>
        <a:xfrm>
          <a:off x="0" y="0"/>
          <a:ext cx="0" cy="0"/>
          <a:chOff x="0" y="0"/>
          <a:chExt cx="0" cy="0"/>
        </a:xfrm>
      </p:grpSpPr>
      <p:sp>
        <p:nvSpPr>
          <p:cNvPr id="164" name="Google Shape;164;gdac62beaea_0_328"/>
          <p:cNvSpPr txBox="1"/>
          <p:nvPr>
            <p:ph type="title"/>
          </p:nvPr>
        </p:nvSpPr>
        <p:spPr>
          <a:xfrm>
            <a:off x="255900" y="280225"/>
            <a:ext cx="7615500" cy="825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Why women in leadership?</a:t>
            </a:r>
            <a:endParaRPr/>
          </a:p>
        </p:txBody>
      </p:sp>
      <p:sp>
        <p:nvSpPr>
          <p:cNvPr id="165" name="Google Shape;165;gdac62beaea_0_328"/>
          <p:cNvSpPr txBox="1"/>
          <p:nvPr>
            <p:ph idx="1" type="body"/>
          </p:nvPr>
        </p:nvSpPr>
        <p:spPr>
          <a:xfrm>
            <a:off x="214950" y="1555313"/>
            <a:ext cx="2952000" cy="4764300"/>
          </a:xfrm>
          <a:prstGeom prst="rect">
            <a:avLst/>
          </a:prstGeom>
          <a:noFill/>
          <a:ln>
            <a:noFill/>
          </a:ln>
        </p:spPr>
        <p:txBody>
          <a:bodyPr anchorCtr="0" anchor="t" bIns="34275" lIns="68575" spcFirstLastPara="1" rIns="68575" wrap="square" tIns="34275">
            <a:noAutofit/>
          </a:bodyPr>
          <a:lstStyle/>
          <a:p>
            <a:pPr indent="-381000" lvl="0" marL="457200" rtl="0" algn="l">
              <a:lnSpc>
                <a:spcPct val="150000"/>
              </a:lnSpc>
              <a:spcBef>
                <a:spcPts val="420"/>
              </a:spcBef>
              <a:spcAft>
                <a:spcPts val="0"/>
              </a:spcAft>
              <a:buSzPts val="2400"/>
              <a:buChar char="•"/>
            </a:pPr>
            <a:r>
              <a:rPr lang="en-US"/>
              <a:t>Work harder</a:t>
            </a:r>
            <a:endParaRPr/>
          </a:p>
          <a:p>
            <a:pPr indent="-381000" lvl="1" marL="914400" rtl="0" algn="l">
              <a:lnSpc>
                <a:spcPct val="150000"/>
              </a:lnSpc>
              <a:spcBef>
                <a:spcPts val="0"/>
              </a:spcBef>
              <a:spcAft>
                <a:spcPts val="0"/>
              </a:spcAft>
              <a:buSzPts val="2400"/>
              <a:buChar char="–"/>
            </a:pPr>
            <a:r>
              <a:rPr lang="en-US" sz="2400"/>
              <a:t>More legislation</a:t>
            </a:r>
            <a:endParaRPr sz="2400"/>
          </a:p>
          <a:p>
            <a:pPr indent="-381000" lvl="1" marL="914400" rtl="0" algn="l">
              <a:lnSpc>
                <a:spcPct val="150000"/>
              </a:lnSpc>
              <a:spcBef>
                <a:spcPts val="0"/>
              </a:spcBef>
              <a:spcAft>
                <a:spcPts val="0"/>
              </a:spcAft>
              <a:buSzPts val="2400"/>
              <a:buChar char="–"/>
            </a:pPr>
            <a:r>
              <a:rPr lang="en-US" sz="2400"/>
              <a:t>Women, children, families</a:t>
            </a:r>
            <a:endParaRPr sz="2400"/>
          </a:p>
          <a:p>
            <a:pPr indent="-381000" lvl="0" marL="457200" rtl="0" algn="l">
              <a:lnSpc>
                <a:spcPct val="150000"/>
              </a:lnSpc>
              <a:spcBef>
                <a:spcPts val="0"/>
              </a:spcBef>
              <a:spcAft>
                <a:spcPts val="0"/>
              </a:spcAft>
              <a:buSzPts val="2400"/>
              <a:buChar char="•"/>
            </a:pPr>
            <a:r>
              <a:rPr lang="en-US"/>
              <a:t>More money </a:t>
            </a:r>
            <a:r>
              <a:rPr lang="en-US"/>
              <a:t>for District</a:t>
            </a:r>
            <a:endParaRPr/>
          </a:p>
        </p:txBody>
      </p:sp>
      <p:sp>
        <p:nvSpPr>
          <p:cNvPr id="166" name="Google Shape;166;gdac62beaea_0_328"/>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E5AC00"/>
                </a:solidFill>
                <a:latin typeface="Arial"/>
                <a:ea typeface="Arial"/>
                <a:cs typeface="Arial"/>
                <a:sym typeface="Arial"/>
              </a:rPr>
              <a:t>Status of Women and Girls in Minnesota- Report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E5AC00"/>
                </a:solidFill>
                <a:latin typeface="Arial"/>
                <a:ea typeface="Arial"/>
                <a:cs typeface="Arial"/>
                <a:sym typeface="Arial"/>
                <a:hlinkClick r:id="rId3">
                  <a:extLst>
                    <a:ext uri="{A12FA001-AC4F-418D-AE19-62706E023703}">
                      <ahyp:hlinkClr val="tx"/>
                    </a:ext>
                  </a:extLst>
                </a:hlinkClick>
              </a:rPr>
              <a:t>https://www.wfmn.org/research-status-of-women-and-girls-in-minnesota/</a:t>
            </a:r>
            <a:endParaRPr b="0" i="0" sz="1100" u="none" cap="none" strike="noStrike">
              <a:solidFill>
                <a:srgbClr val="E5AC00"/>
              </a:solidFill>
              <a:latin typeface="Arial"/>
              <a:ea typeface="Arial"/>
              <a:cs typeface="Arial"/>
              <a:sym typeface="Arial"/>
            </a:endParaRPr>
          </a:p>
        </p:txBody>
      </p:sp>
      <p:pic>
        <p:nvPicPr>
          <p:cNvPr id="167" name="Google Shape;167;gdac62beaea_0_328"/>
          <p:cNvPicPr preferRelativeResize="0"/>
          <p:nvPr/>
        </p:nvPicPr>
        <p:blipFill>
          <a:blip r:embed="rId4">
            <a:alphaModFix/>
          </a:blip>
          <a:stretch>
            <a:fillRect/>
          </a:stretch>
        </p:blipFill>
        <p:spPr>
          <a:xfrm>
            <a:off x="8077200" y="280225"/>
            <a:ext cx="733250" cy="1143000"/>
          </a:xfrm>
          <a:prstGeom prst="rect">
            <a:avLst/>
          </a:prstGeom>
          <a:noFill/>
          <a:ln>
            <a:noFill/>
          </a:ln>
        </p:spPr>
      </p:pic>
      <p:pic>
        <p:nvPicPr>
          <p:cNvPr id="168" name="Google Shape;168;gdac62beaea_0_328"/>
          <p:cNvPicPr preferRelativeResize="0"/>
          <p:nvPr/>
        </p:nvPicPr>
        <p:blipFill>
          <a:blip r:embed="rId5">
            <a:alphaModFix amt="82000"/>
          </a:blip>
          <a:stretch>
            <a:fillRect/>
          </a:stretch>
        </p:blipFill>
        <p:spPr>
          <a:xfrm>
            <a:off x="3240495" y="1555325"/>
            <a:ext cx="5740304" cy="4739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id="173" name="Google Shape;173;gdaf4d122f5_0_705"/>
          <p:cNvPicPr preferRelativeResize="0"/>
          <p:nvPr/>
        </p:nvPicPr>
        <p:blipFill rotWithShape="1">
          <a:blip r:embed="rId3">
            <a:alphaModFix/>
          </a:blip>
          <a:srcRect b="-3189" l="0" r="0" t="3190"/>
          <a:stretch/>
        </p:blipFill>
        <p:spPr>
          <a:xfrm>
            <a:off x="-30712" y="1407450"/>
            <a:ext cx="9205424" cy="5143500"/>
          </a:xfrm>
          <a:prstGeom prst="rect">
            <a:avLst/>
          </a:prstGeom>
          <a:noFill/>
          <a:ln>
            <a:noFill/>
          </a:ln>
        </p:spPr>
      </p:pic>
      <p:sp>
        <p:nvSpPr>
          <p:cNvPr id="174" name="Google Shape;174;gdaf4d122f5_0_705"/>
          <p:cNvSpPr txBox="1"/>
          <p:nvPr>
            <p:ph type="title"/>
          </p:nvPr>
        </p:nvSpPr>
        <p:spPr>
          <a:xfrm>
            <a:off x="296875" y="249050"/>
            <a:ext cx="7772400" cy="708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Why do we need women in leadership?</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dac62beaea_0_372"/>
          <p:cNvSpPr txBox="1"/>
          <p:nvPr>
            <p:ph type="ctrTitle"/>
          </p:nvPr>
        </p:nvSpPr>
        <p:spPr>
          <a:xfrm>
            <a:off x="311708" y="992767"/>
            <a:ext cx="8520600" cy="27369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US"/>
              <a:t>Pilot Project</a:t>
            </a:r>
            <a:endParaRPr/>
          </a:p>
        </p:txBody>
      </p:sp>
      <p:sp>
        <p:nvSpPr>
          <p:cNvPr id="180" name="Google Shape;180;gdac62beaea_0_372"/>
          <p:cNvSpPr txBox="1"/>
          <p:nvPr>
            <p:ph idx="1" type="subTitle"/>
          </p:nvPr>
        </p:nvSpPr>
        <p:spPr>
          <a:xfrm>
            <a:off x="0" y="4073850"/>
            <a:ext cx="9144000" cy="1048500"/>
          </a:xfrm>
          <a:prstGeom prst="rect">
            <a:avLst/>
          </a:prstGeom>
          <a:solidFill>
            <a:schemeClr val="accent2"/>
          </a:solidFill>
        </p:spPr>
        <p:txBody>
          <a:bodyPr anchorCtr="0" anchor="t" bIns="34275" lIns="68575" spcFirstLastPara="1" rIns="68575" wrap="square" tIns="34275">
            <a:noAutofit/>
          </a:bodyPr>
          <a:lstStyle/>
          <a:p>
            <a:pPr indent="0" lvl="0" marL="0" rtl="0" algn="ctr">
              <a:spcBef>
                <a:spcPts val="48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84" name="Shape 184"/>
        <p:cNvGrpSpPr/>
        <p:nvPr/>
      </p:nvGrpSpPr>
      <p:grpSpPr>
        <a:xfrm>
          <a:off x="0" y="0"/>
          <a:ext cx="0" cy="0"/>
          <a:chOff x="0" y="0"/>
          <a:chExt cx="0" cy="0"/>
        </a:xfrm>
      </p:grpSpPr>
      <p:pic>
        <p:nvPicPr>
          <p:cNvPr id="185" name="Google Shape;185;gdceb6df7c1_0_352"/>
          <p:cNvPicPr preferRelativeResize="0"/>
          <p:nvPr/>
        </p:nvPicPr>
        <p:blipFill rotWithShape="1">
          <a:blip r:embed="rId3">
            <a:alphaModFix amt="50000"/>
          </a:blip>
          <a:srcRect b="0" l="0" r="0" t="0"/>
          <a:stretch/>
        </p:blipFill>
        <p:spPr>
          <a:xfrm>
            <a:off x="358275" y="1125938"/>
            <a:ext cx="4262824" cy="4606125"/>
          </a:xfrm>
          <a:prstGeom prst="rect">
            <a:avLst/>
          </a:prstGeom>
          <a:noFill/>
          <a:ln cap="flat" cmpd="sng" w="38100">
            <a:solidFill>
              <a:srgbClr val="990000"/>
            </a:solidFill>
            <a:prstDash val="solid"/>
            <a:round/>
            <a:headEnd len="sm" w="sm" type="none"/>
            <a:tailEnd len="sm" w="sm" type="none"/>
          </a:ln>
        </p:spPr>
      </p:pic>
      <p:sp>
        <p:nvSpPr>
          <p:cNvPr id="186" name="Google Shape;186;gdceb6df7c1_0_352"/>
          <p:cNvSpPr txBox="1"/>
          <p:nvPr>
            <p:ph type="title"/>
          </p:nvPr>
        </p:nvSpPr>
        <p:spPr>
          <a:xfrm>
            <a:off x="309300" y="247100"/>
            <a:ext cx="4262700" cy="756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t>Pilot Project</a:t>
            </a:r>
            <a:endParaRPr/>
          </a:p>
        </p:txBody>
      </p:sp>
      <p:sp>
        <p:nvSpPr>
          <p:cNvPr id="187" name="Google Shape;187;gdceb6df7c1_0_35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188" name="Google Shape;188;gdceb6df7c1_0_352"/>
          <p:cNvSpPr txBox="1"/>
          <p:nvPr>
            <p:ph idx="1" type="body"/>
          </p:nvPr>
        </p:nvSpPr>
        <p:spPr>
          <a:xfrm>
            <a:off x="4708475" y="184225"/>
            <a:ext cx="4350300" cy="6121200"/>
          </a:xfrm>
          <a:prstGeom prst="rect">
            <a:avLst/>
          </a:prstGeom>
        </p:spPr>
        <p:txBody>
          <a:bodyPr anchorCtr="0" anchor="t" bIns="34275" lIns="68575" spcFirstLastPara="1" rIns="68575" wrap="square" tIns="34275">
            <a:noAutofit/>
          </a:bodyPr>
          <a:lstStyle/>
          <a:p>
            <a:pPr indent="-342900" lvl="0" marL="457200" rtl="0" algn="ctr">
              <a:lnSpc>
                <a:spcPct val="115000"/>
              </a:lnSpc>
              <a:spcBef>
                <a:spcPts val="360"/>
              </a:spcBef>
              <a:spcAft>
                <a:spcPts val="0"/>
              </a:spcAft>
              <a:buClr>
                <a:srgbClr val="B45F06"/>
              </a:buClr>
              <a:buSzPts val="1800"/>
              <a:buChar char="•"/>
            </a:pPr>
            <a:r>
              <a:rPr i="1" lang="en-US" sz="1800">
                <a:solidFill>
                  <a:srgbClr val="B45F06"/>
                </a:solidFill>
              </a:rPr>
              <a:t>Leech Lake Back of Ojibwe</a:t>
            </a:r>
            <a:endParaRPr i="1" sz="1800">
              <a:solidFill>
                <a:srgbClr val="B45F06"/>
              </a:solidFill>
            </a:endParaRPr>
          </a:p>
          <a:p>
            <a:pPr indent="-342900" lvl="0" marL="457200" rtl="0" algn="ctr">
              <a:lnSpc>
                <a:spcPct val="115000"/>
              </a:lnSpc>
              <a:spcBef>
                <a:spcPts val="0"/>
              </a:spcBef>
              <a:spcAft>
                <a:spcPts val="0"/>
              </a:spcAft>
              <a:buClr>
                <a:srgbClr val="B45F06"/>
              </a:buClr>
              <a:buSzPts val="1800"/>
              <a:buChar char="•"/>
            </a:pPr>
            <a:r>
              <a:rPr i="1" lang="en-US" sz="1800">
                <a:solidFill>
                  <a:srgbClr val="B45F06"/>
                </a:solidFill>
              </a:rPr>
              <a:t>Red Lake Band of Chippewa Indians</a:t>
            </a:r>
            <a:endParaRPr i="1" sz="1800">
              <a:solidFill>
                <a:srgbClr val="B45F06"/>
              </a:solidFill>
            </a:endParaRPr>
          </a:p>
          <a:p>
            <a:pPr indent="-342900" lvl="0" marL="457200" rtl="0" algn="ctr">
              <a:lnSpc>
                <a:spcPct val="115000"/>
              </a:lnSpc>
              <a:spcBef>
                <a:spcPts val="0"/>
              </a:spcBef>
              <a:spcAft>
                <a:spcPts val="0"/>
              </a:spcAft>
              <a:buClr>
                <a:srgbClr val="B45F06"/>
              </a:buClr>
              <a:buSzPts val="1800"/>
              <a:buChar char="•"/>
            </a:pPr>
            <a:r>
              <a:rPr i="1" lang="en-US" sz="1800">
                <a:solidFill>
                  <a:srgbClr val="B45F06"/>
                </a:solidFill>
              </a:rPr>
              <a:t>White Earth Reservation</a:t>
            </a:r>
            <a:endParaRPr i="1" sz="1800">
              <a:solidFill>
                <a:srgbClr val="B45F06"/>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Kittson 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Roseau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Lake of the Woods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Marshall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Pennington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Red Lake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Clearwater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Beltrami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Polk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Norman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Mahnomen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Clay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Becker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Hubbard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Ottertail </a:t>
            </a:r>
            <a:r>
              <a:rPr i="1" lang="en-US" sz="1800">
                <a:solidFill>
                  <a:srgbClr val="333333"/>
                </a:solidFill>
              </a:rPr>
              <a:t>County</a:t>
            </a:r>
            <a:endParaRPr i="1" sz="1800">
              <a:solidFill>
                <a:srgbClr val="333333"/>
              </a:solidFill>
            </a:endParaRPr>
          </a:p>
          <a:p>
            <a:pPr indent="-342900" lvl="0" marL="457200" rtl="0" algn="ctr">
              <a:lnSpc>
                <a:spcPct val="115000"/>
              </a:lnSpc>
              <a:spcBef>
                <a:spcPts val="0"/>
              </a:spcBef>
              <a:spcAft>
                <a:spcPts val="0"/>
              </a:spcAft>
              <a:buClr>
                <a:srgbClr val="333333"/>
              </a:buClr>
              <a:buSzPts val="1800"/>
              <a:buChar char="•"/>
            </a:pPr>
            <a:r>
              <a:rPr i="1" lang="en-US" sz="1800">
                <a:solidFill>
                  <a:srgbClr val="333333"/>
                </a:solidFill>
              </a:rPr>
              <a:t>Wilkin </a:t>
            </a:r>
            <a:r>
              <a:rPr i="1" lang="en-US" sz="1800">
                <a:solidFill>
                  <a:srgbClr val="333333"/>
                </a:solidFill>
              </a:rPr>
              <a:t>County</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gdceb6df7c1_0_288"/>
          <p:cNvPicPr preferRelativeResize="0"/>
          <p:nvPr/>
        </p:nvPicPr>
        <p:blipFill rotWithShape="1">
          <a:blip r:embed="rId3">
            <a:alphaModFix amt="50000"/>
          </a:blip>
          <a:srcRect b="0" l="0" r="0" t="0"/>
          <a:stretch/>
        </p:blipFill>
        <p:spPr>
          <a:xfrm>
            <a:off x="0" y="-12"/>
            <a:ext cx="9610870" cy="6382249"/>
          </a:xfrm>
          <a:prstGeom prst="rect">
            <a:avLst/>
          </a:prstGeom>
          <a:noFill/>
          <a:ln>
            <a:noFill/>
          </a:ln>
        </p:spPr>
      </p:pic>
      <p:sp>
        <p:nvSpPr>
          <p:cNvPr id="194" name="Google Shape;194;gdceb6df7c1_0_288"/>
          <p:cNvSpPr txBox="1"/>
          <p:nvPr>
            <p:ph idx="4294967295" type="subTitle"/>
          </p:nvPr>
        </p:nvSpPr>
        <p:spPr>
          <a:xfrm>
            <a:off x="0" y="5189725"/>
            <a:ext cx="9144000" cy="1237500"/>
          </a:xfrm>
          <a:prstGeom prst="rect">
            <a:avLst/>
          </a:prstGeom>
          <a:solidFill>
            <a:srgbClr val="31748D"/>
          </a:solidFill>
        </p:spPr>
        <p:txBody>
          <a:bodyPr anchorCtr="0" anchor="t" bIns="34275" lIns="68575" spcFirstLastPara="1" rIns="68575" wrap="square" tIns="34275">
            <a:noAutofit/>
          </a:bodyPr>
          <a:lstStyle/>
          <a:p>
            <a:pPr indent="0" lvl="0" marL="0" rtl="0" algn="l">
              <a:spcBef>
                <a:spcPts val="1000"/>
              </a:spcBef>
              <a:spcAft>
                <a:spcPts val="0"/>
              </a:spcAft>
              <a:buNone/>
            </a:pPr>
            <a:r>
              <a:t/>
            </a:r>
            <a:endParaRPr sz="3100">
              <a:solidFill>
                <a:srgbClr val="FFFFFF"/>
              </a:solidFill>
              <a:latin typeface="Avenir"/>
              <a:ea typeface="Avenir"/>
              <a:cs typeface="Avenir"/>
              <a:sym typeface="Avenir"/>
            </a:endParaRPr>
          </a:p>
          <a:p>
            <a:pPr indent="0" lvl="0" marL="0" rtl="0" algn="l">
              <a:spcBef>
                <a:spcPts val="1000"/>
              </a:spcBef>
              <a:spcAft>
                <a:spcPts val="1000"/>
              </a:spcAft>
              <a:buNone/>
            </a:pPr>
            <a:r>
              <a:t/>
            </a:r>
            <a:endParaRPr sz="3000">
              <a:solidFill>
                <a:srgbClr val="FFFFFF"/>
              </a:solidFill>
              <a:latin typeface="Avenir"/>
              <a:ea typeface="Avenir"/>
              <a:cs typeface="Avenir"/>
              <a:sym typeface="Avenir"/>
            </a:endParaRPr>
          </a:p>
        </p:txBody>
      </p:sp>
      <p:sp>
        <p:nvSpPr>
          <p:cNvPr id="195" name="Google Shape;195;gdceb6df7c1_0_288"/>
          <p:cNvSpPr txBox="1"/>
          <p:nvPr>
            <p:ph type="title"/>
          </p:nvPr>
        </p:nvSpPr>
        <p:spPr>
          <a:xfrm>
            <a:off x="184250" y="5291925"/>
            <a:ext cx="8843700" cy="999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solidFill>
                  <a:srgbClr val="FFFFFF"/>
                </a:solidFill>
              </a:rPr>
              <a:t>What leadership barriers do women face in NW Minnesota?</a:t>
            </a:r>
            <a:endParaRPr>
              <a:solidFill>
                <a:srgbClr val="FFFFFF"/>
              </a:solidFill>
            </a:endParaRPr>
          </a:p>
        </p:txBody>
      </p:sp>
      <p:sp>
        <p:nvSpPr>
          <p:cNvPr id="196" name="Google Shape;196;gdceb6df7c1_0_288"/>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dceb6df7c1_0_294"/>
          <p:cNvPicPr preferRelativeResize="0"/>
          <p:nvPr/>
        </p:nvPicPr>
        <p:blipFill rotWithShape="1">
          <a:blip r:embed="rId3">
            <a:alphaModFix amt="50000"/>
          </a:blip>
          <a:srcRect b="20766" l="4704" r="20857" t="0"/>
          <a:stretch/>
        </p:blipFill>
        <p:spPr>
          <a:xfrm>
            <a:off x="0" y="-285275"/>
            <a:ext cx="9144003" cy="6476976"/>
          </a:xfrm>
          <a:prstGeom prst="rect">
            <a:avLst/>
          </a:prstGeom>
          <a:noFill/>
          <a:ln>
            <a:noFill/>
          </a:ln>
        </p:spPr>
      </p:pic>
      <p:sp>
        <p:nvSpPr>
          <p:cNvPr id="202" name="Google Shape;202;gdceb6df7c1_0_294"/>
          <p:cNvSpPr txBox="1"/>
          <p:nvPr>
            <p:ph idx="4294967295" type="subTitle"/>
          </p:nvPr>
        </p:nvSpPr>
        <p:spPr>
          <a:xfrm>
            <a:off x="0" y="5189725"/>
            <a:ext cx="9144000" cy="1237500"/>
          </a:xfrm>
          <a:prstGeom prst="rect">
            <a:avLst/>
          </a:prstGeom>
          <a:solidFill>
            <a:srgbClr val="31748D"/>
          </a:solidFill>
        </p:spPr>
        <p:txBody>
          <a:bodyPr anchorCtr="0" anchor="t" bIns="34275" lIns="68575" spcFirstLastPara="1" rIns="68575" wrap="square" tIns="34275">
            <a:noAutofit/>
          </a:bodyPr>
          <a:lstStyle/>
          <a:p>
            <a:pPr indent="0" lvl="0" marL="0" rtl="0" algn="l">
              <a:spcBef>
                <a:spcPts val="1000"/>
              </a:spcBef>
              <a:spcAft>
                <a:spcPts val="0"/>
              </a:spcAft>
              <a:buNone/>
            </a:pPr>
            <a:r>
              <a:t/>
            </a:r>
            <a:endParaRPr sz="3100">
              <a:solidFill>
                <a:srgbClr val="FFFFFF"/>
              </a:solidFill>
              <a:latin typeface="Avenir"/>
              <a:ea typeface="Avenir"/>
              <a:cs typeface="Avenir"/>
              <a:sym typeface="Avenir"/>
            </a:endParaRPr>
          </a:p>
          <a:p>
            <a:pPr indent="0" lvl="0" marL="0" rtl="0" algn="l">
              <a:spcBef>
                <a:spcPts val="1000"/>
              </a:spcBef>
              <a:spcAft>
                <a:spcPts val="1000"/>
              </a:spcAft>
              <a:buNone/>
            </a:pPr>
            <a:r>
              <a:t/>
            </a:r>
            <a:endParaRPr sz="3000">
              <a:solidFill>
                <a:srgbClr val="FFFFFF"/>
              </a:solidFill>
              <a:latin typeface="Avenir"/>
              <a:ea typeface="Avenir"/>
              <a:cs typeface="Avenir"/>
              <a:sym typeface="Avenir"/>
            </a:endParaRPr>
          </a:p>
        </p:txBody>
      </p:sp>
      <p:sp>
        <p:nvSpPr>
          <p:cNvPr id="203" name="Google Shape;203;gdceb6df7c1_0_294"/>
          <p:cNvSpPr txBox="1"/>
          <p:nvPr>
            <p:ph type="title"/>
          </p:nvPr>
        </p:nvSpPr>
        <p:spPr>
          <a:xfrm>
            <a:off x="129725" y="5189550"/>
            <a:ext cx="8724300" cy="1237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solidFill>
                  <a:srgbClr val="FFFFFF"/>
                </a:solidFill>
              </a:rPr>
              <a:t>How can we support and empower women to take on more leadership roles?</a:t>
            </a:r>
            <a:endParaRPr>
              <a:solidFill>
                <a:srgbClr val="FFFFFF"/>
              </a:solidFill>
            </a:endParaRPr>
          </a:p>
        </p:txBody>
      </p:sp>
      <p:sp>
        <p:nvSpPr>
          <p:cNvPr id="204" name="Google Shape;204;gdceb6df7c1_0_294"/>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dceb6df7c1_0_300"/>
          <p:cNvPicPr preferRelativeResize="0"/>
          <p:nvPr/>
        </p:nvPicPr>
        <p:blipFill rotWithShape="1">
          <a:blip r:embed="rId3">
            <a:alphaModFix amt="50000"/>
          </a:blip>
          <a:srcRect b="0" l="9974" r="0" t="5838"/>
          <a:stretch/>
        </p:blipFill>
        <p:spPr>
          <a:xfrm>
            <a:off x="0" y="-1553075"/>
            <a:ext cx="9144000" cy="6384424"/>
          </a:xfrm>
          <a:prstGeom prst="rect">
            <a:avLst/>
          </a:prstGeom>
          <a:noFill/>
          <a:ln>
            <a:noFill/>
          </a:ln>
        </p:spPr>
      </p:pic>
      <p:sp>
        <p:nvSpPr>
          <p:cNvPr id="210" name="Google Shape;210;gdceb6df7c1_0_300"/>
          <p:cNvSpPr txBox="1"/>
          <p:nvPr>
            <p:ph idx="4294967295" type="subTitle"/>
          </p:nvPr>
        </p:nvSpPr>
        <p:spPr>
          <a:xfrm>
            <a:off x="0" y="4734025"/>
            <a:ext cx="9144000" cy="1693200"/>
          </a:xfrm>
          <a:prstGeom prst="rect">
            <a:avLst/>
          </a:prstGeom>
          <a:solidFill>
            <a:srgbClr val="31748D"/>
          </a:solidFill>
        </p:spPr>
        <p:txBody>
          <a:bodyPr anchorCtr="0" anchor="t" bIns="34275" lIns="68575" spcFirstLastPara="1" rIns="68575" wrap="square" tIns="34275">
            <a:noAutofit/>
          </a:bodyPr>
          <a:lstStyle/>
          <a:p>
            <a:pPr indent="0" lvl="0" marL="0" rtl="0" algn="l">
              <a:spcBef>
                <a:spcPts val="1000"/>
              </a:spcBef>
              <a:spcAft>
                <a:spcPts val="0"/>
              </a:spcAft>
              <a:buNone/>
            </a:pPr>
            <a:r>
              <a:t/>
            </a:r>
            <a:endParaRPr sz="3100">
              <a:solidFill>
                <a:srgbClr val="FFFFFF"/>
              </a:solidFill>
              <a:latin typeface="Avenir"/>
              <a:ea typeface="Avenir"/>
              <a:cs typeface="Avenir"/>
              <a:sym typeface="Avenir"/>
            </a:endParaRPr>
          </a:p>
          <a:p>
            <a:pPr indent="0" lvl="0" marL="0" rtl="0" algn="l">
              <a:spcBef>
                <a:spcPts val="1000"/>
              </a:spcBef>
              <a:spcAft>
                <a:spcPts val="1000"/>
              </a:spcAft>
              <a:buNone/>
            </a:pPr>
            <a:r>
              <a:t/>
            </a:r>
            <a:endParaRPr sz="3000">
              <a:solidFill>
                <a:srgbClr val="FFFFFF"/>
              </a:solidFill>
              <a:latin typeface="Avenir"/>
              <a:ea typeface="Avenir"/>
              <a:cs typeface="Avenir"/>
              <a:sym typeface="Avenir"/>
            </a:endParaRPr>
          </a:p>
        </p:txBody>
      </p:sp>
      <p:sp>
        <p:nvSpPr>
          <p:cNvPr id="211" name="Google Shape;211;gdceb6df7c1_0_300"/>
          <p:cNvSpPr txBox="1"/>
          <p:nvPr>
            <p:ph type="title"/>
          </p:nvPr>
        </p:nvSpPr>
        <p:spPr>
          <a:xfrm>
            <a:off x="160350" y="4757125"/>
            <a:ext cx="8823300" cy="1596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solidFill>
                  <a:srgbClr val="FFFFFF"/>
                </a:solidFill>
              </a:rPr>
              <a:t>How can we identify, connect and build stronger Women’s Networks in NW Minnesota?</a:t>
            </a:r>
            <a:endParaRPr>
              <a:solidFill>
                <a:srgbClr val="FFFFFF"/>
              </a:solidFill>
            </a:endParaRPr>
          </a:p>
        </p:txBody>
      </p:sp>
      <p:sp>
        <p:nvSpPr>
          <p:cNvPr id="212" name="Google Shape;212;gdceb6df7c1_0_300"/>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sp>
        <p:nvSpPr>
          <p:cNvPr id="74" name="Google Shape;74;gdaf4d122f5_0_1003"/>
          <p:cNvSpPr txBox="1"/>
          <p:nvPr>
            <p:ph type="title"/>
          </p:nvPr>
        </p:nvSpPr>
        <p:spPr>
          <a:xfrm>
            <a:off x="405450" y="176050"/>
            <a:ext cx="2423700" cy="719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Introduction</a:t>
            </a:r>
            <a:endParaRPr/>
          </a:p>
        </p:txBody>
      </p:sp>
      <p:sp>
        <p:nvSpPr>
          <p:cNvPr id="75" name="Google Shape;75;gdaf4d122f5_0_100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76" name="Google Shape;76;gdaf4d122f5_0_1003"/>
          <p:cNvPicPr preferRelativeResize="0"/>
          <p:nvPr/>
        </p:nvPicPr>
        <p:blipFill>
          <a:blip r:embed="rId3">
            <a:alphaModFix amt="72000"/>
          </a:blip>
          <a:stretch>
            <a:fillRect/>
          </a:stretch>
        </p:blipFill>
        <p:spPr>
          <a:xfrm>
            <a:off x="3046125" y="921225"/>
            <a:ext cx="5764069" cy="5226863"/>
          </a:xfrm>
          <a:prstGeom prst="rect">
            <a:avLst/>
          </a:prstGeom>
          <a:noFill/>
          <a:ln>
            <a:noFill/>
          </a:ln>
        </p:spPr>
      </p:pic>
      <p:sp>
        <p:nvSpPr>
          <p:cNvPr id="77" name="Google Shape;77;gdaf4d122f5_0_1003"/>
          <p:cNvSpPr txBox="1"/>
          <p:nvPr/>
        </p:nvSpPr>
        <p:spPr>
          <a:xfrm>
            <a:off x="337775" y="1248750"/>
            <a:ext cx="2528400" cy="2606400"/>
          </a:xfrm>
          <a:prstGeom prst="rect">
            <a:avLst/>
          </a:prstGeom>
          <a:noFill/>
          <a:ln>
            <a:noFill/>
          </a:ln>
        </p:spPr>
        <p:txBody>
          <a:bodyPr anchorCtr="0" anchor="t" bIns="91425" lIns="91425" spcFirstLastPara="1" rIns="91425" wrap="square" tIns="91425">
            <a:spAutoFit/>
          </a:bodyPr>
          <a:lstStyle/>
          <a:p>
            <a:pPr indent="0" lvl="0" marL="0" rtl="0" algn="l">
              <a:spcBef>
                <a:spcPts val="1000"/>
              </a:spcBef>
              <a:spcAft>
                <a:spcPts val="0"/>
              </a:spcAft>
              <a:buNone/>
            </a:pPr>
            <a:r>
              <a:rPr lang="en-US" sz="2400"/>
              <a:t>Kate Stower</a:t>
            </a:r>
            <a:endParaRPr sz="2400"/>
          </a:p>
          <a:p>
            <a:pPr indent="-355600" lvl="0" marL="457200" rtl="0" algn="l">
              <a:spcBef>
                <a:spcPts val="1000"/>
              </a:spcBef>
              <a:spcAft>
                <a:spcPts val="0"/>
              </a:spcAft>
              <a:buSzPts val="2000"/>
              <a:buChar char="●"/>
            </a:pPr>
            <a:r>
              <a:rPr lang="en-US" sz="2000"/>
              <a:t>Former educator</a:t>
            </a:r>
            <a:endParaRPr sz="2000"/>
          </a:p>
          <a:p>
            <a:pPr indent="-355600" lvl="0" marL="457200" rtl="0" algn="l">
              <a:spcBef>
                <a:spcPts val="1000"/>
              </a:spcBef>
              <a:spcAft>
                <a:spcPts val="0"/>
              </a:spcAft>
              <a:buSzPts val="2000"/>
              <a:buChar char="●"/>
            </a:pPr>
            <a:r>
              <a:rPr lang="en-US" sz="2000"/>
              <a:t>Mom, wife…</a:t>
            </a:r>
            <a:endParaRPr sz="2000"/>
          </a:p>
          <a:p>
            <a:pPr indent="-355600" lvl="0" marL="457200" rtl="0" algn="l">
              <a:spcBef>
                <a:spcPts val="1000"/>
              </a:spcBef>
              <a:spcAft>
                <a:spcPts val="0"/>
              </a:spcAft>
              <a:buClr>
                <a:schemeClr val="dk1"/>
              </a:buClr>
              <a:buSzPts val="2000"/>
              <a:buChar char="●"/>
            </a:pPr>
            <a:r>
              <a:rPr lang="en-US" sz="2000">
                <a:solidFill>
                  <a:schemeClr val="dk1"/>
                </a:solidFill>
              </a:rPr>
              <a:t>Cancer survivor</a:t>
            </a:r>
            <a:endParaRPr sz="2000">
              <a:solidFill>
                <a:schemeClr val="dk1"/>
              </a:solidFill>
            </a:endParaRPr>
          </a:p>
          <a:p>
            <a:pPr indent="-355600" lvl="0" marL="457200" rtl="0" algn="l">
              <a:spcBef>
                <a:spcPts val="1000"/>
              </a:spcBef>
              <a:spcAft>
                <a:spcPts val="1000"/>
              </a:spcAft>
              <a:buClr>
                <a:schemeClr val="dk1"/>
              </a:buClr>
              <a:buSzPts val="2000"/>
              <a:buChar char="●"/>
            </a:pPr>
            <a:r>
              <a:rPr lang="en-US" sz="2000">
                <a:solidFill>
                  <a:schemeClr val="dk1"/>
                </a:solidFill>
              </a:rPr>
              <a:t>Graduate student</a:t>
            </a:r>
            <a:endParaRPr sz="2000"/>
          </a:p>
        </p:txBody>
      </p:sp>
      <p:pic>
        <p:nvPicPr>
          <p:cNvPr id="78" name="Google Shape;78;gdaf4d122f5_0_1003"/>
          <p:cNvPicPr preferRelativeResize="0"/>
          <p:nvPr/>
        </p:nvPicPr>
        <p:blipFill>
          <a:blip r:embed="rId4">
            <a:alphaModFix amt="76000"/>
          </a:blip>
          <a:stretch>
            <a:fillRect/>
          </a:stretch>
        </p:blipFill>
        <p:spPr>
          <a:xfrm>
            <a:off x="374687" y="4362525"/>
            <a:ext cx="2454576" cy="178557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dac62beaea_0_377"/>
          <p:cNvSpPr txBox="1"/>
          <p:nvPr>
            <p:ph type="ctrTitle"/>
          </p:nvPr>
        </p:nvSpPr>
        <p:spPr>
          <a:xfrm>
            <a:off x="311708" y="992767"/>
            <a:ext cx="8520600" cy="27369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US"/>
              <a:t>Pilot </a:t>
            </a:r>
            <a:r>
              <a:rPr lang="en-US"/>
              <a:t>Project Phases</a:t>
            </a:r>
            <a:endParaRPr/>
          </a:p>
        </p:txBody>
      </p:sp>
      <p:sp>
        <p:nvSpPr>
          <p:cNvPr id="218" name="Google Shape;218;gdac62beaea_0_377"/>
          <p:cNvSpPr txBox="1"/>
          <p:nvPr>
            <p:ph idx="1" type="subTitle"/>
          </p:nvPr>
        </p:nvSpPr>
        <p:spPr>
          <a:xfrm>
            <a:off x="0" y="4073850"/>
            <a:ext cx="9144000" cy="1048500"/>
          </a:xfrm>
          <a:prstGeom prst="rect">
            <a:avLst/>
          </a:prstGeom>
          <a:solidFill>
            <a:schemeClr val="accent2"/>
          </a:solidFill>
        </p:spPr>
        <p:txBody>
          <a:bodyPr anchorCtr="0" anchor="t" bIns="34275" lIns="68575" spcFirstLastPara="1" rIns="68575" wrap="square" tIns="34275">
            <a:noAutofit/>
          </a:bodyPr>
          <a:lstStyle/>
          <a:p>
            <a:pPr indent="0" lvl="0" marL="0" rtl="0" algn="ctr">
              <a:spcBef>
                <a:spcPts val="48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gdac62beaea_0_411"/>
          <p:cNvSpPr txBox="1"/>
          <p:nvPr>
            <p:ph type="ctrTitle"/>
          </p:nvPr>
        </p:nvSpPr>
        <p:spPr>
          <a:xfrm>
            <a:off x="311700" y="255902"/>
            <a:ext cx="8520600" cy="7881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US" sz="3300"/>
              <a:t>Pilot Launch &amp; Literature Review</a:t>
            </a:r>
            <a:endParaRPr sz="3300"/>
          </a:p>
        </p:txBody>
      </p:sp>
      <p:pic>
        <p:nvPicPr>
          <p:cNvPr id="224" name="Google Shape;224;gdac62beaea_0_411"/>
          <p:cNvPicPr preferRelativeResize="0"/>
          <p:nvPr/>
        </p:nvPicPr>
        <p:blipFill rotWithShape="1">
          <a:blip r:embed="rId3">
            <a:alphaModFix amt="51000"/>
          </a:blip>
          <a:srcRect b="0" l="0" r="4333" t="0"/>
          <a:stretch/>
        </p:blipFill>
        <p:spPr>
          <a:xfrm>
            <a:off x="2618976" y="1391962"/>
            <a:ext cx="7522319" cy="4996976"/>
          </a:xfrm>
          <a:prstGeom prst="rect">
            <a:avLst/>
          </a:prstGeom>
          <a:noFill/>
          <a:ln>
            <a:noFill/>
          </a:ln>
        </p:spPr>
      </p:pic>
      <p:sp>
        <p:nvSpPr>
          <p:cNvPr id="225" name="Google Shape;225;gdac62beaea_0_411"/>
          <p:cNvSpPr txBox="1"/>
          <p:nvPr>
            <p:ph idx="1" type="subTitle"/>
          </p:nvPr>
        </p:nvSpPr>
        <p:spPr>
          <a:xfrm>
            <a:off x="0" y="1330650"/>
            <a:ext cx="3551700" cy="5058300"/>
          </a:xfrm>
          <a:prstGeom prst="rect">
            <a:avLst/>
          </a:prstGeom>
          <a:solidFill>
            <a:srgbClr val="31748D"/>
          </a:solidFill>
        </p:spPr>
        <p:txBody>
          <a:bodyPr anchorCtr="0" anchor="t" bIns="34275" lIns="68575" spcFirstLastPara="1" rIns="68575" wrap="square" tIns="34275">
            <a:noAutofit/>
          </a:bodyPr>
          <a:lstStyle/>
          <a:p>
            <a:pPr indent="0" lvl="0" marL="0" rtl="0" algn="ctr">
              <a:spcBef>
                <a:spcPts val="1000"/>
              </a:spcBef>
              <a:spcAft>
                <a:spcPts val="0"/>
              </a:spcAft>
              <a:buNone/>
            </a:pPr>
            <a:r>
              <a:t/>
            </a:r>
            <a:endParaRPr sz="3100">
              <a:solidFill>
                <a:srgbClr val="FFFFFF"/>
              </a:solidFill>
              <a:latin typeface="Avenir"/>
              <a:ea typeface="Avenir"/>
              <a:cs typeface="Avenir"/>
              <a:sym typeface="Avenir"/>
            </a:endParaRPr>
          </a:p>
          <a:p>
            <a:pPr indent="0" lvl="0" marL="0" rtl="0" algn="ctr">
              <a:spcBef>
                <a:spcPts val="1000"/>
              </a:spcBef>
              <a:spcAft>
                <a:spcPts val="0"/>
              </a:spcAft>
              <a:buNone/>
            </a:pPr>
            <a:r>
              <a:rPr lang="en-US" sz="3000">
                <a:solidFill>
                  <a:srgbClr val="FFFFFF"/>
                </a:solidFill>
                <a:latin typeface="Avenir"/>
                <a:ea typeface="Avenir"/>
                <a:cs typeface="Avenir"/>
                <a:sym typeface="Avenir"/>
              </a:rPr>
              <a:t>Phase I: </a:t>
            </a:r>
            <a:endParaRPr sz="3000">
              <a:solidFill>
                <a:srgbClr val="FFFFFF"/>
              </a:solidFill>
              <a:latin typeface="Avenir"/>
              <a:ea typeface="Avenir"/>
              <a:cs typeface="Avenir"/>
              <a:sym typeface="Avenir"/>
            </a:endParaRPr>
          </a:p>
          <a:p>
            <a:pPr indent="0" lvl="0" marL="0" rtl="0" algn="ctr">
              <a:spcBef>
                <a:spcPts val="1000"/>
              </a:spcBef>
              <a:spcAft>
                <a:spcPts val="1000"/>
              </a:spcAft>
              <a:buNone/>
            </a:pPr>
            <a:r>
              <a:rPr lang="en-US" sz="3000">
                <a:solidFill>
                  <a:srgbClr val="FFFFFF"/>
                </a:solidFill>
                <a:latin typeface="Avenir"/>
                <a:ea typeface="Avenir"/>
                <a:cs typeface="Avenir"/>
                <a:sym typeface="Avenir"/>
              </a:rPr>
              <a:t>September- November</a:t>
            </a:r>
            <a:r>
              <a:rPr lang="en-US" sz="3000">
                <a:solidFill>
                  <a:srgbClr val="FFFFFF"/>
                </a:solidFill>
                <a:latin typeface="Avenir"/>
                <a:ea typeface="Avenir"/>
                <a:cs typeface="Avenir"/>
                <a:sym typeface="Avenir"/>
              </a:rPr>
              <a:t> 2020</a:t>
            </a:r>
            <a:endParaRPr sz="3000">
              <a:solidFill>
                <a:srgbClr val="FFFFFF"/>
              </a:solidFill>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pic>
        <p:nvPicPr>
          <p:cNvPr id="230" name="Google Shape;230;gdac62beaea_0_475"/>
          <p:cNvPicPr preferRelativeResize="0"/>
          <p:nvPr/>
        </p:nvPicPr>
        <p:blipFill rotWithShape="1">
          <a:blip r:embed="rId3">
            <a:alphaModFix amt="50000"/>
          </a:blip>
          <a:srcRect b="0" l="5033" r="0" t="0"/>
          <a:stretch/>
        </p:blipFill>
        <p:spPr>
          <a:xfrm>
            <a:off x="2906075" y="1038900"/>
            <a:ext cx="6800901" cy="5384100"/>
          </a:xfrm>
          <a:prstGeom prst="rect">
            <a:avLst/>
          </a:prstGeom>
          <a:noFill/>
          <a:ln>
            <a:noFill/>
          </a:ln>
        </p:spPr>
      </p:pic>
      <p:sp>
        <p:nvSpPr>
          <p:cNvPr id="231" name="Google Shape;231;gdac62beaea_0_475"/>
          <p:cNvSpPr txBox="1"/>
          <p:nvPr>
            <p:ph idx="1" type="subTitle"/>
          </p:nvPr>
        </p:nvSpPr>
        <p:spPr>
          <a:xfrm>
            <a:off x="0" y="1044050"/>
            <a:ext cx="3214200" cy="5384100"/>
          </a:xfrm>
          <a:prstGeom prst="rect">
            <a:avLst/>
          </a:prstGeom>
          <a:solidFill>
            <a:srgbClr val="31748D"/>
          </a:solidFill>
        </p:spPr>
        <p:txBody>
          <a:bodyPr anchorCtr="0" anchor="t" bIns="34275" lIns="68575" spcFirstLastPara="1" rIns="68575" wrap="square" tIns="34275">
            <a:noAutofit/>
          </a:bodyPr>
          <a:lstStyle/>
          <a:p>
            <a:pPr indent="0" lvl="0" marL="0" rtl="0" algn="ctr">
              <a:spcBef>
                <a:spcPts val="480"/>
              </a:spcBef>
              <a:spcAft>
                <a:spcPts val="0"/>
              </a:spcAft>
              <a:buNone/>
            </a:pPr>
            <a:r>
              <a:t/>
            </a:r>
            <a:endParaRPr/>
          </a:p>
          <a:p>
            <a:pPr indent="0" lvl="0" marL="0" rtl="0" algn="ctr">
              <a:spcBef>
                <a:spcPts val="480"/>
              </a:spcBef>
              <a:spcAft>
                <a:spcPts val="0"/>
              </a:spcAft>
              <a:buNone/>
            </a:pPr>
            <a:r>
              <a:rPr b="1" lang="en-US" sz="3000">
                <a:solidFill>
                  <a:srgbClr val="FFFFFF"/>
                </a:solidFill>
                <a:latin typeface="Avenir"/>
                <a:ea typeface="Avenir"/>
                <a:cs typeface="Avenir"/>
                <a:sym typeface="Avenir"/>
              </a:rPr>
              <a:t>Phase II: </a:t>
            </a:r>
            <a:endParaRPr b="1" sz="3000">
              <a:solidFill>
                <a:srgbClr val="FFFFFF"/>
              </a:solidFill>
              <a:latin typeface="Avenir"/>
              <a:ea typeface="Avenir"/>
              <a:cs typeface="Avenir"/>
              <a:sym typeface="Avenir"/>
            </a:endParaRPr>
          </a:p>
          <a:p>
            <a:pPr indent="0" lvl="0" marL="0" rtl="0" algn="ctr">
              <a:spcBef>
                <a:spcPts val="1000"/>
              </a:spcBef>
              <a:spcAft>
                <a:spcPts val="0"/>
              </a:spcAft>
              <a:buNone/>
            </a:pPr>
            <a:r>
              <a:rPr b="1" lang="en-US" sz="3000">
                <a:solidFill>
                  <a:srgbClr val="FFFFFF"/>
                </a:solidFill>
                <a:latin typeface="Avenir"/>
                <a:ea typeface="Avenir"/>
                <a:cs typeface="Avenir"/>
                <a:sym typeface="Avenir"/>
              </a:rPr>
              <a:t>December 2020- February 2021</a:t>
            </a:r>
            <a:endParaRPr b="1" sz="3000">
              <a:solidFill>
                <a:srgbClr val="FFFFFF"/>
              </a:solidFill>
              <a:latin typeface="Avenir"/>
              <a:ea typeface="Avenir"/>
              <a:cs typeface="Avenir"/>
              <a:sym typeface="Avenir"/>
            </a:endParaRPr>
          </a:p>
          <a:p>
            <a:pPr indent="0" lvl="0" marL="0" rtl="0" algn="ctr">
              <a:spcBef>
                <a:spcPts val="1000"/>
              </a:spcBef>
              <a:spcAft>
                <a:spcPts val="0"/>
              </a:spcAft>
              <a:buNone/>
            </a:pPr>
            <a:r>
              <a:t/>
            </a:r>
            <a:endParaRPr b="1" sz="3000">
              <a:solidFill>
                <a:srgbClr val="FFFFFF"/>
              </a:solidFill>
              <a:latin typeface="Avenir"/>
              <a:ea typeface="Avenir"/>
              <a:cs typeface="Avenir"/>
              <a:sym typeface="Avenir"/>
            </a:endParaRPr>
          </a:p>
          <a:p>
            <a:pPr indent="0" lvl="0" marL="914400" rtl="0" algn="l">
              <a:spcBef>
                <a:spcPts val="1000"/>
              </a:spcBef>
              <a:spcAft>
                <a:spcPts val="0"/>
              </a:spcAft>
              <a:buNone/>
            </a:pPr>
            <a:r>
              <a:t/>
            </a:r>
            <a:endParaRPr b="1" sz="1800">
              <a:solidFill>
                <a:srgbClr val="FFFFFF"/>
              </a:solidFill>
              <a:latin typeface="Avenir"/>
              <a:ea typeface="Avenir"/>
              <a:cs typeface="Avenir"/>
              <a:sym typeface="Avenir"/>
            </a:endParaRPr>
          </a:p>
          <a:p>
            <a:pPr indent="0" lvl="0" marL="914400" rtl="0" algn="l">
              <a:spcBef>
                <a:spcPts val="1000"/>
              </a:spcBef>
              <a:spcAft>
                <a:spcPts val="1000"/>
              </a:spcAft>
              <a:buNone/>
            </a:pPr>
            <a:r>
              <a:t/>
            </a:r>
            <a:endParaRPr b="1" sz="1800">
              <a:solidFill>
                <a:srgbClr val="FFFFFF"/>
              </a:solidFill>
              <a:latin typeface="Avenir"/>
              <a:ea typeface="Avenir"/>
              <a:cs typeface="Avenir"/>
              <a:sym typeface="Avenir"/>
            </a:endParaRPr>
          </a:p>
        </p:txBody>
      </p:sp>
      <p:sp>
        <p:nvSpPr>
          <p:cNvPr id="232" name="Google Shape;232;gdac62beaea_0_475"/>
          <p:cNvSpPr txBox="1"/>
          <p:nvPr>
            <p:ph type="ctrTitle"/>
          </p:nvPr>
        </p:nvSpPr>
        <p:spPr>
          <a:xfrm>
            <a:off x="311700" y="296723"/>
            <a:ext cx="8520600" cy="6144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US" sz="3300"/>
              <a:t>Pilot Survey</a:t>
            </a:r>
            <a:endParaRPr sz="33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gdac62beaea_0_416"/>
          <p:cNvSpPr txBox="1"/>
          <p:nvPr>
            <p:ph type="ctrTitle"/>
          </p:nvPr>
        </p:nvSpPr>
        <p:spPr>
          <a:xfrm>
            <a:off x="229825" y="255800"/>
            <a:ext cx="8520600" cy="5937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US" sz="3300"/>
              <a:t>Pilot Convenings</a:t>
            </a:r>
            <a:endParaRPr sz="3300"/>
          </a:p>
        </p:txBody>
      </p:sp>
      <p:pic>
        <p:nvPicPr>
          <p:cNvPr id="238" name="Google Shape;238;gdac62beaea_0_416"/>
          <p:cNvPicPr preferRelativeResize="0"/>
          <p:nvPr/>
        </p:nvPicPr>
        <p:blipFill rotWithShape="1">
          <a:blip r:embed="rId3">
            <a:alphaModFix amt="76000"/>
          </a:blip>
          <a:srcRect b="21598" l="0" r="0" t="14820"/>
          <a:stretch/>
        </p:blipFill>
        <p:spPr>
          <a:xfrm>
            <a:off x="2804525" y="972500"/>
            <a:ext cx="8464776" cy="5404500"/>
          </a:xfrm>
          <a:prstGeom prst="rect">
            <a:avLst/>
          </a:prstGeom>
          <a:noFill/>
          <a:ln>
            <a:noFill/>
          </a:ln>
        </p:spPr>
      </p:pic>
      <p:sp>
        <p:nvSpPr>
          <p:cNvPr id="239" name="Google Shape;239;gdac62beaea_0_416"/>
          <p:cNvSpPr txBox="1"/>
          <p:nvPr>
            <p:ph idx="1" type="subTitle"/>
          </p:nvPr>
        </p:nvSpPr>
        <p:spPr>
          <a:xfrm>
            <a:off x="0" y="972400"/>
            <a:ext cx="2876400" cy="5404500"/>
          </a:xfrm>
          <a:prstGeom prst="rect">
            <a:avLst/>
          </a:prstGeom>
          <a:solidFill>
            <a:srgbClr val="31748D"/>
          </a:solidFill>
        </p:spPr>
        <p:txBody>
          <a:bodyPr anchorCtr="0" anchor="t" bIns="34275" lIns="68575" spcFirstLastPara="1" rIns="68575" wrap="square" tIns="34275">
            <a:noAutofit/>
          </a:bodyPr>
          <a:lstStyle/>
          <a:p>
            <a:pPr indent="0" lvl="0" marL="0" rtl="0" algn="ctr">
              <a:spcBef>
                <a:spcPts val="480"/>
              </a:spcBef>
              <a:spcAft>
                <a:spcPts val="0"/>
              </a:spcAft>
              <a:buNone/>
            </a:pPr>
            <a:r>
              <a:t/>
            </a:r>
            <a:endParaRPr/>
          </a:p>
          <a:p>
            <a:pPr indent="0" lvl="0" marL="0" rtl="0" algn="ctr">
              <a:spcBef>
                <a:spcPts val="480"/>
              </a:spcBef>
              <a:spcAft>
                <a:spcPts val="0"/>
              </a:spcAft>
              <a:buNone/>
            </a:pPr>
            <a:r>
              <a:rPr lang="en-US" sz="3000">
                <a:solidFill>
                  <a:srgbClr val="FFFFFF"/>
                </a:solidFill>
                <a:latin typeface="Avenir"/>
                <a:ea typeface="Avenir"/>
                <a:cs typeface="Avenir"/>
                <a:sym typeface="Avenir"/>
              </a:rPr>
              <a:t>Phase III:</a:t>
            </a:r>
            <a:endParaRPr sz="3000">
              <a:solidFill>
                <a:srgbClr val="FFFFFF"/>
              </a:solidFill>
              <a:latin typeface="Avenir"/>
              <a:ea typeface="Avenir"/>
              <a:cs typeface="Avenir"/>
              <a:sym typeface="Avenir"/>
            </a:endParaRPr>
          </a:p>
          <a:p>
            <a:pPr indent="0" lvl="0" marL="0" rtl="0" algn="ctr">
              <a:spcBef>
                <a:spcPts val="1000"/>
              </a:spcBef>
              <a:spcAft>
                <a:spcPts val="0"/>
              </a:spcAft>
              <a:buNone/>
            </a:pPr>
            <a:r>
              <a:rPr lang="en-US" sz="3000">
                <a:solidFill>
                  <a:srgbClr val="FFFFFF"/>
                </a:solidFill>
                <a:latin typeface="Avenir"/>
                <a:ea typeface="Avenir"/>
                <a:cs typeface="Avenir"/>
                <a:sym typeface="Avenir"/>
              </a:rPr>
              <a:t>March 2021</a:t>
            </a:r>
            <a:endParaRPr sz="3000">
              <a:solidFill>
                <a:srgbClr val="FFFFFF"/>
              </a:solidFill>
              <a:latin typeface="Avenir"/>
              <a:ea typeface="Avenir"/>
              <a:cs typeface="Avenir"/>
              <a:sym typeface="Avenir"/>
            </a:endParaRPr>
          </a:p>
          <a:p>
            <a:pPr indent="0" lvl="0" marL="0" rtl="0" algn="ctr">
              <a:spcBef>
                <a:spcPts val="1000"/>
              </a:spcBef>
              <a:spcAft>
                <a:spcPts val="1000"/>
              </a:spcAft>
              <a:buNone/>
            </a:pPr>
            <a:r>
              <a:t/>
            </a:r>
            <a:endParaRPr sz="3000">
              <a:solidFill>
                <a:srgbClr val="FFFFFF"/>
              </a:solidFill>
              <a:latin typeface="Avenir"/>
              <a:ea typeface="Avenir"/>
              <a:cs typeface="Avenir"/>
              <a:sym typeface="Avenir"/>
            </a:endParaRPr>
          </a:p>
        </p:txBody>
      </p:sp>
      <p:sp>
        <p:nvSpPr>
          <p:cNvPr id="240" name="Google Shape;240;gdac62beaea_0_416"/>
          <p:cNvSpPr txBox="1"/>
          <p:nvPr/>
        </p:nvSpPr>
        <p:spPr>
          <a:xfrm>
            <a:off x="0" y="3429000"/>
            <a:ext cx="2876400" cy="2896800"/>
          </a:xfrm>
          <a:prstGeom prst="rect">
            <a:avLst/>
          </a:prstGeom>
          <a:noFill/>
          <a:ln>
            <a:noFill/>
          </a:ln>
        </p:spPr>
        <p:txBody>
          <a:bodyPr anchorCtr="0" anchor="t" bIns="91425" lIns="91425" spcFirstLastPara="1" rIns="91425" wrap="square" tIns="91425">
            <a:noAutofit/>
          </a:bodyPr>
          <a:lstStyle/>
          <a:p>
            <a:pPr indent="0" lvl="0" marL="1371600" marR="0" rtl="0" algn="ctr">
              <a:lnSpc>
                <a:spcPct val="100000"/>
              </a:lnSpc>
              <a:spcBef>
                <a:spcPts val="0"/>
              </a:spcBef>
              <a:spcAft>
                <a:spcPts val="0"/>
              </a:spcAft>
              <a:buClr>
                <a:srgbClr val="000000"/>
              </a:buClr>
              <a:buSzPts val="3000"/>
              <a:buFont typeface="Arial"/>
              <a:buNone/>
            </a:pPr>
            <a:r>
              <a:t/>
            </a:r>
            <a:endParaRPr b="0" i="0" sz="3000" u="none" cap="none" strike="noStrike">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daf4d122f5_0_1235"/>
          <p:cNvSpPr txBox="1"/>
          <p:nvPr>
            <p:ph type="ctrTitle"/>
          </p:nvPr>
        </p:nvSpPr>
        <p:spPr>
          <a:xfrm>
            <a:off x="250275" y="225101"/>
            <a:ext cx="8520600" cy="685800"/>
          </a:xfrm>
          <a:prstGeom prst="rect">
            <a:avLst/>
          </a:prstGeom>
        </p:spPr>
        <p:txBody>
          <a:bodyPr anchorCtr="0" anchor="b" bIns="34275" lIns="68575" spcFirstLastPara="1" rIns="68575" wrap="square" tIns="34275">
            <a:noAutofit/>
          </a:bodyPr>
          <a:lstStyle/>
          <a:p>
            <a:pPr indent="0" lvl="0" marL="0" rtl="0" algn="l">
              <a:spcBef>
                <a:spcPts val="0"/>
              </a:spcBef>
              <a:spcAft>
                <a:spcPts val="0"/>
              </a:spcAft>
              <a:buNone/>
            </a:pPr>
            <a:r>
              <a:rPr lang="en-US" sz="3300"/>
              <a:t>Pilot Wrap-Up &amp; Preparing to Scale Up</a:t>
            </a:r>
            <a:endParaRPr sz="3300"/>
          </a:p>
        </p:txBody>
      </p:sp>
      <p:sp>
        <p:nvSpPr>
          <p:cNvPr id="246" name="Google Shape;246;gdaf4d122f5_0_1235"/>
          <p:cNvSpPr txBox="1"/>
          <p:nvPr>
            <p:ph idx="1" type="subTitle"/>
          </p:nvPr>
        </p:nvSpPr>
        <p:spPr>
          <a:xfrm>
            <a:off x="0" y="1023575"/>
            <a:ext cx="3597000" cy="5363700"/>
          </a:xfrm>
          <a:prstGeom prst="rect">
            <a:avLst/>
          </a:prstGeom>
          <a:solidFill>
            <a:srgbClr val="31748D"/>
          </a:solidFill>
        </p:spPr>
        <p:txBody>
          <a:bodyPr anchorCtr="0" anchor="t" bIns="34275" lIns="68575" spcFirstLastPara="1" rIns="68575" wrap="square" tIns="34275">
            <a:noAutofit/>
          </a:bodyPr>
          <a:lstStyle/>
          <a:p>
            <a:pPr indent="0" lvl="0" marL="0" rtl="0" algn="ctr">
              <a:spcBef>
                <a:spcPts val="480"/>
              </a:spcBef>
              <a:spcAft>
                <a:spcPts val="0"/>
              </a:spcAft>
              <a:buNone/>
            </a:pPr>
            <a:r>
              <a:t/>
            </a:r>
            <a:endParaRPr sz="3000">
              <a:solidFill>
                <a:srgbClr val="FFFFFF"/>
              </a:solidFill>
              <a:latin typeface="Avenir"/>
              <a:ea typeface="Avenir"/>
              <a:cs typeface="Avenir"/>
              <a:sym typeface="Avenir"/>
            </a:endParaRPr>
          </a:p>
          <a:p>
            <a:pPr indent="0" lvl="0" marL="0" rtl="0" algn="ctr">
              <a:spcBef>
                <a:spcPts val="1000"/>
              </a:spcBef>
              <a:spcAft>
                <a:spcPts val="0"/>
              </a:spcAft>
              <a:buNone/>
            </a:pPr>
            <a:r>
              <a:t/>
            </a:r>
            <a:endParaRPr sz="3000">
              <a:solidFill>
                <a:srgbClr val="FFFFFF"/>
              </a:solidFill>
              <a:latin typeface="Avenir"/>
              <a:ea typeface="Avenir"/>
              <a:cs typeface="Avenir"/>
              <a:sym typeface="Avenir"/>
            </a:endParaRPr>
          </a:p>
          <a:p>
            <a:pPr indent="0" lvl="0" marL="0" rtl="0" algn="ctr">
              <a:spcBef>
                <a:spcPts val="1000"/>
              </a:spcBef>
              <a:spcAft>
                <a:spcPts val="0"/>
              </a:spcAft>
              <a:buNone/>
            </a:pPr>
            <a:r>
              <a:rPr lang="en-US" sz="3000">
                <a:solidFill>
                  <a:srgbClr val="FFFFFF"/>
                </a:solidFill>
                <a:latin typeface="Avenir"/>
                <a:ea typeface="Avenir"/>
                <a:cs typeface="Avenir"/>
                <a:sym typeface="Avenir"/>
              </a:rPr>
              <a:t>Phase IV:</a:t>
            </a:r>
            <a:endParaRPr sz="3000">
              <a:solidFill>
                <a:srgbClr val="FFFFFF"/>
              </a:solidFill>
              <a:latin typeface="Avenir"/>
              <a:ea typeface="Avenir"/>
              <a:cs typeface="Avenir"/>
              <a:sym typeface="Avenir"/>
            </a:endParaRPr>
          </a:p>
          <a:p>
            <a:pPr indent="0" lvl="0" marL="0" rtl="0" algn="ctr">
              <a:spcBef>
                <a:spcPts val="1000"/>
              </a:spcBef>
              <a:spcAft>
                <a:spcPts val="0"/>
              </a:spcAft>
              <a:buNone/>
            </a:pPr>
            <a:r>
              <a:rPr lang="en-US" sz="3000">
                <a:solidFill>
                  <a:srgbClr val="FFFFFF"/>
                </a:solidFill>
                <a:latin typeface="Avenir"/>
                <a:ea typeface="Avenir"/>
                <a:cs typeface="Avenir"/>
                <a:sym typeface="Avenir"/>
              </a:rPr>
              <a:t>April-May 2021</a:t>
            </a:r>
            <a:endParaRPr sz="3000">
              <a:solidFill>
                <a:srgbClr val="FFFFFF"/>
              </a:solidFill>
              <a:latin typeface="Avenir"/>
              <a:ea typeface="Avenir"/>
              <a:cs typeface="Avenir"/>
              <a:sym typeface="Avenir"/>
            </a:endParaRPr>
          </a:p>
          <a:p>
            <a:pPr indent="0" lvl="0" marL="0" rtl="0" algn="ctr">
              <a:spcBef>
                <a:spcPts val="1000"/>
              </a:spcBef>
              <a:spcAft>
                <a:spcPts val="0"/>
              </a:spcAft>
              <a:buNone/>
            </a:pPr>
            <a:r>
              <a:t/>
            </a:r>
            <a:endParaRPr sz="3000">
              <a:solidFill>
                <a:srgbClr val="FFFFFF"/>
              </a:solidFill>
              <a:latin typeface="Avenir"/>
              <a:ea typeface="Avenir"/>
              <a:cs typeface="Avenir"/>
              <a:sym typeface="Avenir"/>
            </a:endParaRPr>
          </a:p>
          <a:p>
            <a:pPr indent="0" lvl="0" marL="457200" rtl="0" algn="l">
              <a:spcBef>
                <a:spcPts val="1000"/>
              </a:spcBef>
              <a:spcAft>
                <a:spcPts val="0"/>
              </a:spcAft>
              <a:buNone/>
            </a:pPr>
            <a:r>
              <a:t/>
            </a:r>
            <a:endParaRPr sz="3000">
              <a:solidFill>
                <a:srgbClr val="FFFFFF"/>
              </a:solidFill>
              <a:latin typeface="Avenir"/>
              <a:ea typeface="Avenir"/>
              <a:cs typeface="Avenir"/>
              <a:sym typeface="Avenir"/>
            </a:endParaRPr>
          </a:p>
        </p:txBody>
      </p:sp>
      <p:pic>
        <p:nvPicPr>
          <p:cNvPr id="247" name="Google Shape;247;gdaf4d122f5_0_1235"/>
          <p:cNvPicPr preferRelativeResize="0"/>
          <p:nvPr/>
        </p:nvPicPr>
        <p:blipFill>
          <a:blip r:embed="rId3">
            <a:alphaModFix/>
          </a:blip>
          <a:stretch>
            <a:fillRect/>
          </a:stretch>
        </p:blipFill>
        <p:spPr>
          <a:xfrm>
            <a:off x="4198875" y="1877325"/>
            <a:ext cx="4572002" cy="2603457"/>
          </a:xfrm>
          <a:prstGeom prst="rect">
            <a:avLst/>
          </a:prstGeom>
          <a:noFill/>
          <a:ln>
            <a:noFill/>
          </a:ln>
        </p:spPr>
      </p:pic>
      <p:pic>
        <p:nvPicPr>
          <p:cNvPr id="248" name="Google Shape;248;gdaf4d122f5_0_1235"/>
          <p:cNvPicPr preferRelativeResize="0"/>
          <p:nvPr/>
        </p:nvPicPr>
        <p:blipFill>
          <a:blip r:embed="rId4">
            <a:alphaModFix/>
          </a:blip>
          <a:stretch>
            <a:fillRect/>
          </a:stretch>
        </p:blipFill>
        <p:spPr>
          <a:xfrm>
            <a:off x="4198874" y="4480771"/>
            <a:ext cx="4571999" cy="6125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gdaf4d122f5_0_1243"/>
          <p:cNvSpPr txBox="1"/>
          <p:nvPr>
            <p:ph type="title"/>
          </p:nvPr>
        </p:nvSpPr>
        <p:spPr>
          <a:xfrm>
            <a:off x="71650" y="0"/>
            <a:ext cx="7772400" cy="762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100 in 100 Statewide Project</a:t>
            </a:r>
            <a:endParaRPr/>
          </a:p>
        </p:txBody>
      </p:sp>
      <p:sp>
        <p:nvSpPr>
          <p:cNvPr id="254" name="Google Shape;254;gdaf4d122f5_0_124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255" name="Google Shape;255;gdaf4d122f5_0_1243"/>
          <p:cNvSpPr/>
          <p:nvPr/>
        </p:nvSpPr>
        <p:spPr>
          <a:xfrm>
            <a:off x="16298" y="762000"/>
            <a:ext cx="4388206" cy="5334000"/>
          </a:xfrm>
          <a:custGeom>
            <a:rect b="b" l="l" r="r" t="t"/>
            <a:pathLst>
              <a:path extrusionOk="0" h="5334000" w="9142095">
                <a:moveTo>
                  <a:pt x="9141618" y="0"/>
                </a:moveTo>
                <a:lnTo>
                  <a:pt x="0" y="0"/>
                </a:lnTo>
                <a:lnTo>
                  <a:pt x="0" y="5334001"/>
                </a:lnTo>
                <a:lnTo>
                  <a:pt x="9141618" y="5334001"/>
                </a:lnTo>
                <a:lnTo>
                  <a:pt x="9141618" y="0"/>
                </a:lnTo>
                <a:close/>
              </a:path>
            </a:pathLst>
          </a:custGeom>
          <a:solidFill>
            <a:srgbClr val="31748D"/>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6" name="Google Shape;256;gdaf4d122f5_0_1243"/>
          <p:cNvSpPr txBox="1"/>
          <p:nvPr/>
        </p:nvSpPr>
        <p:spPr>
          <a:xfrm>
            <a:off x="4572000" y="762000"/>
            <a:ext cx="4466100" cy="5334000"/>
          </a:xfrm>
          <a:prstGeom prst="rect">
            <a:avLst/>
          </a:prstGeom>
          <a:noFill/>
          <a:ln>
            <a:noFill/>
          </a:ln>
        </p:spPr>
        <p:txBody>
          <a:bodyPr anchorCtr="0" anchor="t" bIns="0" lIns="0" spcFirstLastPara="1" rIns="0" wrap="square" tIns="12700">
            <a:noAutofit/>
          </a:bodyPr>
          <a:lstStyle/>
          <a:p>
            <a:pPr indent="0" lvl="0" marL="457200" rtl="0" algn="l">
              <a:lnSpc>
                <a:spcPct val="200000"/>
              </a:lnSpc>
              <a:spcBef>
                <a:spcPts val="0"/>
              </a:spcBef>
              <a:spcAft>
                <a:spcPts val="0"/>
              </a:spcAft>
              <a:buNone/>
            </a:pPr>
            <a:r>
              <a:t/>
            </a:r>
            <a:endParaRPr sz="2400">
              <a:solidFill>
                <a:schemeClr val="dk1"/>
              </a:solidFill>
            </a:endParaRPr>
          </a:p>
          <a:p>
            <a:pPr indent="-381000" lvl="0" marL="457200" rtl="0" algn="l">
              <a:lnSpc>
                <a:spcPct val="200000"/>
              </a:lnSpc>
              <a:spcBef>
                <a:spcPts val="0"/>
              </a:spcBef>
              <a:spcAft>
                <a:spcPts val="0"/>
              </a:spcAft>
              <a:buClr>
                <a:schemeClr val="dk1"/>
              </a:buClr>
              <a:buSzPts val="2400"/>
              <a:buChar char="●"/>
            </a:pPr>
            <a:r>
              <a:rPr lang="en-US" sz="2400">
                <a:solidFill>
                  <a:schemeClr val="dk1"/>
                </a:solidFill>
              </a:rPr>
              <a:t>Beginning Summer 2021</a:t>
            </a:r>
            <a:endParaRPr sz="2400">
              <a:solidFill>
                <a:schemeClr val="dk1"/>
              </a:solidFill>
            </a:endParaRPr>
          </a:p>
          <a:p>
            <a:pPr indent="-381000" lvl="0" marL="457200" rtl="0" algn="l">
              <a:lnSpc>
                <a:spcPct val="200000"/>
              </a:lnSpc>
              <a:spcBef>
                <a:spcPts val="0"/>
              </a:spcBef>
              <a:spcAft>
                <a:spcPts val="0"/>
              </a:spcAft>
              <a:buClr>
                <a:schemeClr val="dk1"/>
              </a:buClr>
              <a:buSzPts val="2400"/>
              <a:buChar char="●"/>
            </a:pPr>
            <a:r>
              <a:rPr lang="en-US" sz="2400">
                <a:solidFill>
                  <a:schemeClr val="dk1"/>
                </a:solidFill>
              </a:rPr>
              <a:t>100 virtual convenings </a:t>
            </a:r>
            <a:endParaRPr sz="2400">
              <a:solidFill>
                <a:schemeClr val="dk1"/>
              </a:solidFill>
            </a:endParaRPr>
          </a:p>
          <a:p>
            <a:pPr indent="-381000" lvl="0" marL="457200" rtl="0" algn="l">
              <a:lnSpc>
                <a:spcPct val="200000"/>
              </a:lnSpc>
              <a:spcBef>
                <a:spcPts val="0"/>
              </a:spcBef>
              <a:spcAft>
                <a:spcPts val="0"/>
              </a:spcAft>
              <a:buClr>
                <a:schemeClr val="dk1"/>
              </a:buClr>
              <a:buSzPts val="2400"/>
              <a:buChar char="●"/>
            </a:pPr>
            <a:r>
              <a:rPr lang="en-US" sz="2400">
                <a:solidFill>
                  <a:schemeClr val="dk1"/>
                </a:solidFill>
              </a:rPr>
              <a:t>All five regions of the state + Twin Cities Metro Area </a:t>
            </a:r>
            <a:endParaRPr sz="2400">
              <a:solidFill>
                <a:schemeClr val="dk1"/>
              </a:solidFill>
            </a:endParaRPr>
          </a:p>
          <a:p>
            <a:pPr indent="0" lvl="0" marL="0" rtl="0" algn="l">
              <a:spcBef>
                <a:spcPts val="0"/>
              </a:spcBef>
              <a:spcAft>
                <a:spcPts val="0"/>
              </a:spcAft>
              <a:buNone/>
            </a:pPr>
            <a:r>
              <a:t/>
            </a:r>
            <a:endParaRPr sz="2400">
              <a:solidFill>
                <a:schemeClr val="dk1"/>
              </a:solidFill>
            </a:endParaRPr>
          </a:p>
        </p:txBody>
      </p:sp>
      <p:pic>
        <p:nvPicPr>
          <p:cNvPr id="257" name="Google Shape;257;gdaf4d122f5_0_1243"/>
          <p:cNvPicPr preferRelativeResize="0"/>
          <p:nvPr/>
        </p:nvPicPr>
        <p:blipFill>
          <a:blip r:embed="rId3">
            <a:alphaModFix/>
          </a:blip>
          <a:stretch>
            <a:fillRect/>
          </a:stretch>
        </p:blipFill>
        <p:spPr>
          <a:xfrm>
            <a:off x="286650" y="973300"/>
            <a:ext cx="3814525" cy="491141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dac62beaea_0_382"/>
          <p:cNvSpPr txBox="1"/>
          <p:nvPr>
            <p:ph type="ctrTitle"/>
          </p:nvPr>
        </p:nvSpPr>
        <p:spPr>
          <a:xfrm>
            <a:off x="311708" y="992767"/>
            <a:ext cx="8520600" cy="27369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US"/>
              <a:t>Pilot Project Findings</a:t>
            </a:r>
            <a:endParaRPr/>
          </a:p>
        </p:txBody>
      </p:sp>
      <p:sp>
        <p:nvSpPr>
          <p:cNvPr id="263" name="Google Shape;263;gdac62beaea_0_382"/>
          <p:cNvSpPr txBox="1"/>
          <p:nvPr>
            <p:ph idx="1" type="subTitle"/>
          </p:nvPr>
        </p:nvSpPr>
        <p:spPr>
          <a:xfrm>
            <a:off x="0" y="4073850"/>
            <a:ext cx="9144000" cy="1048500"/>
          </a:xfrm>
          <a:prstGeom prst="rect">
            <a:avLst/>
          </a:prstGeom>
          <a:solidFill>
            <a:schemeClr val="accent2"/>
          </a:solidFill>
        </p:spPr>
        <p:txBody>
          <a:bodyPr anchorCtr="0" anchor="t" bIns="34275" lIns="68575" spcFirstLastPara="1" rIns="68575" wrap="square" tIns="34275">
            <a:noAutofit/>
          </a:bodyPr>
          <a:lstStyle/>
          <a:p>
            <a:pPr indent="0" lvl="0" marL="0" rtl="0" algn="ctr">
              <a:spcBef>
                <a:spcPts val="480"/>
              </a:spcBef>
              <a:spcAft>
                <a:spcPts val="0"/>
              </a:spcAft>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gdaf4d122f5_0_21"/>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269" name="Google Shape;269;gdaf4d122f5_0_21"/>
          <p:cNvGraphicFramePr/>
          <p:nvPr/>
        </p:nvGraphicFramePr>
        <p:xfrm>
          <a:off x="830000" y="1376575"/>
          <a:ext cx="3000000" cy="3000000"/>
        </p:xfrm>
        <a:graphic>
          <a:graphicData uri="http://schemas.openxmlformats.org/drawingml/2006/table">
            <a:tbl>
              <a:tblPr>
                <a:noFill/>
                <a:tableStyleId>{5A2DCE09-52EB-4028-91A2-2DC0F04180CB}</a:tableStyleId>
              </a:tblPr>
              <a:tblGrid>
                <a:gridCol w="2159575"/>
                <a:gridCol w="1687950"/>
                <a:gridCol w="1762400"/>
                <a:gridCol w="1874100"/>
              </a:tblGrid>
              <a:tr h="772800">
                <a:tc gridSpan="3">
                  <a:txBody>
                    <a:bodyPr/>
                    <a:lstStyle/>
                    <a:p>
                      <a:pPr indent="0" lvl="0" marL="0" rtl="0" algn="ctr">
                        <a:lnSpc>
                          <a:spcPct val="115000"/>
                        </a:lnSpc>
                        <a:spcBef>
                          <a:spcPts val="0"/>
                        </a:spcBef>
                        <a:spcAft>
                          <a:spcPts val="0"/>
                        </a:spcAft>
                        <a:buNone/>
                      </a:pPr>
                      <a:r>
                        <a:rPr b="1" lang="en-US"/>
                        <a:t>Survey Respondents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l">
                        <a:lnSpc>
                          <a:spcPct val="115000"/>
                        </a:lnSpc>
                        <a:spcBef>
                          <a:spcPts val="0"/>
                        </a:spcBef>
                        <a:spcAft>
                          <a:spcPts val="0"/>
                        </a:spcAft>
                        <a:buNone/>
                      </a:pPr>
                      <a:r>
                        <a:rPr b="1" lang="en-US"/>
                        <a:t>NW Minnesota Statistics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68775">
                <a:tc>
                  <a:txBody>
                    <a:bodyPr/>
                    <a:lstStyle/>
                    <a:p>
                      <a:pPr indent="0" lvl="0" marL="0" rtl="0" algn="ctr">
                        <a:lnSpc>
                          <a:spcPct val="115000"/>
                        </a:lnSpc>
                        <a:spcBef>
                          <a:spcPts val="0"/>
                        </a:spcBef>
                        <a:spcAft>
                          <a:spcPts val="0"/>
                        </a:spcAft>
                        <a:buNone/>
                      </a:pPr>
                      <a:r>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chemeClr val="dk1"/>
                          </a:solidFill>
                        </a:rPr>
                        <a:t>Number of Respondents Age 18+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Percentage of </a:t>
                      </a:r>
                      <a:r>
                        <a:rPr b="1" lang="en-US" sz="1200">
                          <a:solidFill>
                            <a:schemeClr val="dk1"/>
                          </a:solidFill>
                        </a:rPr>
                        <a:t>Respondents</a:t>
                      </a:r>
                      <a:r>
                        <a:rPr b="1" lang="en-US" sz="1200"/>
                        <a:t> by Age Group</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Population by Age Group</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ctr">
                        <a:lnSpc>
                          <a:spcPct val="115000"/>
                        </a:lnSpc>
                        <a:spcBef>
                          <a:spcPts val="0"/>
                        </a:spcBef>
                        <a:spcAft>
                          <a:spcPts val="0"/>
                        </a:spcAft>
                        <a:buNone/>
                      </a:pPr>
                      <a:r>
                        <a:rPr b="1" lang="en-US" sz="1200">
                          <a:solidFill>
                            <a:schemeClr val="dk1"/>
                          </a:solidFill>
                        </a:rPr>
                        <a:t>Total Number of Respondents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b="1" sz="1200">
                        <a:solidFill>
                          <a:schemeClr val="dk1"/>
                        </a:solidFill>
                      </a:endParaRPr>
                    </a:p>
                    <a:p>
                      <a:pPr indent="0" lvl="0" marL="0" rtl="0" algn="ctr">
                        <a:lnSpc>
                          <a:spcPct val="115000"/>
                        </a:lnSpc>
                        <a:spcBef>
                          <a:spcPts val="0"/>
                        </a:spcBef>
                        <a:spcAft>
                          <a:spcPts val="0"/>
                        </a:spcAft>
                        <a:buNone/>
                      </a:pPr>
                      <a:r>
                        <a:rPr b="1" lang="en-US" sz="1200">
                          <a:solidFill>
                            <a:schemeClr val="dk1"/>
                          </a:solidFill>
                        </a:rPr>
                        <a:t>116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en-US" sz="1200">
                          <a:solidFill>
                            <a:schemeClr val="dk1"/>
                          </a:solidFill>
                        </a:rPr>
                        <a:t>(Total Population Age 18+: </a:t>
                      </a:r>
                      <a:endParaRPr i="1" sz="1200">
                        <a:solidFill>
                          <a:schemeClr val="dk1"/>
                        </a:solidFill>
                      </a:endParaRPr>
                    </a:p>
                    <a:p>
                      <a:pPr indent="0" lvl="0" marL="0" rtl="0" algn="ctr">
                        <a:lnSpc>
                          <a:spcPct val="115000"/>
                        </a:lnSpc>
                        <a:spcBef>
                          <a:spcPts val="0"/>
                        </a:spcBef>
                        <a:spcAft>
                          <a:spcPts val="0"/>
                        </a:spcAft>
                        <a:buNone/>
                      </a:pPr>
                      <a:r>
                        <a:rPr i="1" lang="en-US" sz="1200">
                          <a:solidFill>
                            <a:schemeClr val="dk1"/>
                          </a:solidFill>
                        </a:rPr>
                        <a:t>100, 899)</a:t>
                      </a:r>
                      <a:endParaRPr i="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18-26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0</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0%</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27-44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43</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37%</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45-64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55</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47%</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65+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18</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16%</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70" name="Google Shape;270;gdaf4d122f5_0_21"/>
          <p:cNvGraphicFramePr/>
          <p:nvPr/>
        </p:nvGraphicFramePr>
        <p:xfrm>
          <a:off x="829988" y="1365900"/>
          <a:ext cx="3000000" cy="3000000"/>
        </p:xfrm>
        <a:graphic>
          <a:graphicData uri="http://schemas.openxmlformats.org/drawingml/2006/table">
            <a:tbl>
              <a:tblPr>
                <a:noFill/>
                <a:tableStyleId>{5A2DCE09-52EB-4028-91A2-2DC0F04180CB}</a:tableStyleId>
              </a:tblPr>
              <a:tblGrid>
                <a:gridCol w="2159575"/>
                <a:gridCol w="1687950"/>
                <a:gridCol w="1762400"/>
                <a:gridCol w="1874100"/>
              </a:tblGrid>
              <a:tr h="772800">
                <a:tc gridSpan="3">
                  <a:txBody>
                    <a:bodyPr/>
                    <a:lstStyle/>
                    <a:p>
                      <a:pPr indent="0" lvl="0" marL="0" rtl="0" algn="ctr">
                        <a:lnSpc>
                          <a:spcPct val="115000"/>
                        </a:lnSpc>
                        <a:spcBef>
                          <a:spcPts val="0"/>
                        </a:spcBef>
                        <a:spcAft>
                          <a:spcPts val="0"/>
                        </a:spcAft>
                        <a:buNone/>
                      </a:pPr>
                      <a:r>
                        <a:rPr b="1" lang="en-US"/>
                        <a:t>Survey Respondents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l">
                        <a:lnSpc>
                          <a:spcPct val="115000"/>
                        </a:lnSpc>
                        <a:spcBef>
                          <a:spcPts val="0"/>
                        </a:spcBef>
                        <a:spcAft>
                          <a:spcPts val="0"/>
                        </a:spcAft>
                        <a:buNone/>
                      </a:pPr>
                      <a:r>
                        <a:rPr b="1" lang="en-US"/>
                        <a:t>NW Minnesota Statistics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0150">
                <a:tc>
                  <a:txBody>
                    <a:bodyPr/>
                    <a:lstStyle/>
                    <a:p>
                      <a:pPr indent="0" lvl="0" marL="0" rtl="0" algn="ctr">
                        <a:lnSpc>
                          <a:spcPct val="115000"/>
                        </a:lnSpc>
                        <a:spcBef>
                          <a:spcPts val="0"/>
                        </a:spcBef>
                        <a:spcAft>
                          <a:spcPts val="0"/>
                        </a:spcAft>
                        <a:buNone/>
                      </a:pPr>
                      <a:r>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chemeClr val="dk1"/>
                          </a:solidFill>
                        </a:rPr>
                        <a:t>Number of </a:t>
                      </a:r>
                      <a:r>
                        <a:rPr b="1" lang="en-US" sz="1200">
                          <a:solidFill>
                            <a:schemeClr val="dk1"/>
                          </a:solidFill>
                        </a:rPr>
                        <a:t>Respondents</a:t>
                      </a:r>
                      <a:r>
                        <a:rPr b="1" lang="en-US" sz="1200">
                          <a:solidFill>
                            <a:schemeClr val="dk1"/>
                          </a:solidFill>
                        </a:rPr>
                        <a:t> Age 18+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Percentage of </a:t>
                      </a:r>
                      <a:r>
                        <a:rPr b="1" lang="en-US" sz="1200">
                          <a:solidFill>
                            <a:schemeClr val="dk1"/>
                          </a:solidFill>
                        </a:rPr>
                        <a:t>Respondents</a:t>
                      </a:r>
                      <a:r>
                        <a:rPr b="1" lang="en-US" sz="1200"/>
                        <a:t> by Age Group</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Population by Age Group</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ctr">
                        <a:lnSpc>
                          <a:spcPct val="115000"/>
                        </a:lnSpc>
                        <a:spcBef>
                          <a:spcPts val="0"/>
                        </a:spcBef>
                        <a:spcAft>
                          <a:spcPts val="0"/>
                        </a:spcAft>
                        <a:buNone/>
                      </a:pPr>
                      <a:r>
                        <a:rPr b="1" lang="en-US" sz="1200">
                          <a:solidFill>
                            <a:schemeClr val="dk1"/>
                          </a:solidFill>
                        </a:rPr>
                        <a:t>Total Number of </a:t>
                      </a:r>
                      <a:r>
                        <a:rPr b="1" lang="en-US" sz="1200">
                          <a:solidFill>
                            <a:schemeClr val="dk1"/>
                          </a:solidFill>
                        </a:rPr>
                        <a:t>Respondents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b="1" sz="1200">
                        <a:solidFill>
                          <a:schemeClr val="dk1"/>
                        </a:solidFill>
                      </a:endParaRPr>
                    </a:p>
                    <a:p>
                      <a:pPr indent="0" lvl="0" marL="0" rtl="0" algn="ctr">
                        <a:lnSpc>
                          <a:spcPct val="115000"/>
                        </a:lnSpc>
                        <a:spcBef>
                          <a:spcPts val="0"/>
                        </a:spcBef>
                        <a:spcAft>
                          <a:spcPts val="0"/>
                        </a:spcAft>
                        <a:buNone/>
                      </a:pPr>
                      <a:r>
                        <a:rPr b="1" lang="en-US" sz="1200">
                          <a:solidFill>
                            <a:schemeClr val="dk1"/>
                          </a:solidFill>
                        </a:rPr>
                        <a:t>116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en-US" sz="1200">
                          <a:solidFill>
                            <a:schemeClr val="dk1"/>
                          </a:solidFill>
                        </a:rPr>
                        <a:t>(Total Population Age 18+: </a:t>
                      </a:r>
                      <a:endParaRPr i="1" sz="1200">
                        <a:solidFill>
                          <a:schemeClr val="dk1"/>
                        </a:solidFill>
                      </a:endParaRPr>
                    </a:p>
                    <a:p>
                      <a:pPr indent="0" lvl="0" marL="0" rtl="0" algn="ctr">
                        <a:lnSpc>
                          <a:spcPct val="115000"/>
                        </a:lnSpc>
                        <a:spcBef>
                          <a:spcPts val="0"/>
                        </a:spcBef>
                        <a:spcAft>
                          <a:spcPts val="0"/>
                        </a:spcAft>
                        <a:buNone/>
                      </a:pPr>
                      <a:r>
                        <a:rPr i="1" lang="en-US" sz="1200">
                          <a:solidFill>
                            <a:schemeClr val="dk1"/>
                          </a:solidFill>
                        </a:rPr>
                        <a:t>100, 899)</a:t>
                      </a:r>
                      <a:endParaRPr i="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18-26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0</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0%</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27-44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a:t>43</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a:t>37%</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US" sz="1200"/>
                        <a:t>37%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45-64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a:t>55</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a:t>47%</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US" sz="1200"/>
                        <a:t>20%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65+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18</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16%</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71" name="Google Shape;271;gdaf4d122f5_0_21"/>
          <p:cNvSpPr txBox="1"/>
          <p:nvPr/>
        </p:nvSpPr>
        <p:spPr>
          <a:xfrm>
            <a:off x="212988" y="6147600"/>
            <a:ext cx="564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
              <a:t>https://www.mncompass.org/profiles/region/northwest</a:t>
            </a:r>
            <a:endParaRPr b="1" sz="800"/>
          </a:p>
        </p:txBody>
      </p:sp>
      <p:sp>
        <p:nvSpPr>
          <p:cNvPr id="272" name="Google Shape;272;gdaf4d122f5_0_21"/>
          <p:cNvSpPr txBox="1"/>
          <p:nvPr>
            <p:ph type="title"/>
          </p:nvPr>
        </p:nvSpPr>
        <p:spPr>
          <a:xfrm>
            <a:off x="268675" y="222900"/>
            <a:ext cx="54942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Survey Respondents by 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69"/>
                                        </p:tgtEl>
                                      </p:cBhvr>
                                    </p:animEffect>
                                    <p:set>
                                      <p:cBhvr>
                                        <p:cTn dur="1" fill="hold">
                                          <p:stCondLst>
                                            <p:cond delay="1000"/>
                                          </p:stCondLst>
                                        </p:cTn>
                                        <p:tgtEl>
                                          <p:spTgt spid="26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gdaf4d122f5_0_2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278" name="Google Shape;278;gdaf4d122f5_0_27"/>
          <p:cNvGraphicFramePr/>
          <p:nvPr/>
        </p:nvGraphicFramePr>
        <p:xfrm>
          <a:off x="1814450" y="1365900"/>
          <a:ext cx="3000000" cy="3000000"/>
        </p:xfrm>
        <a:graphic>
          <a:graphicData uri="http://schemas.openxmlformats.org/drawingml/2006/table">
            <a:tbl>
              <a:tblPr>
                <a:noFill/>
                <a:tableStyleId>{5A2DCE09-52EB-4028-91A2-2DC0F04180CB}</a:tableStyleId>
              </a:tblPr>
              <a:tblGrid>
                <a:gridCol w="1828800"/>
                <a:gridCol w="1171575"/>
                <a:gridCol w="1295400"/>
                <a:gridCol w="1314450"/>
              </a:tblGrid>
              <a:tr h="466725">
                <a:tc gridSpan="3">
                  <a:txBody>
                    <a:bodyPr/>
                    <a:lstStyle/>
                    <a:p>
                      <a:pPr indent="0" lvl="0" marL="0" rtl="0" algn="ctr">
                        <a:lnSpc>
                          <a:spcPct val="115000"/>
                        </a:lnSpc>
                        <a:spcBef>
                          <a:spcPts val="0"/>
                        </a:spcBef>
                        <a:spcAft>
                          <a:spcPts val="0"/>
                        </a:spcAft>
                        <a:buNone/>
                      </a:pPr>
                      <a:r>
                        <a:rPr b="1" lang="en-US"/>
                        <a:t>Survey Respondents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l">
                        <a:lnSpc>
                          <a:spcPct val="115000"/>
                        </a:lnSpc>
                        <a:spcBef>
                          <a:spcPts val="0"/>
                        </a:spcBef>
                        <a:spcAft>
                          <a:spcPts val="0"/>
                        </a:spcAft>
                        <a:buNone/>
                      </a:pPr>
                      <a:r>
                        <a:rPr b="1" lang="en-US"/>
                        <a:t>NW Minnesota Statistics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1975">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Number of </a:t>
                      </a:r>
                      <a:r>
                        <a:rPr b="1" lang="en-US" sz="1200">
                          <a:solidFill>
                            <a:schemeClr val="dk1"/>
                          </a:solidFill>
                        </a:rPr>
                        <a:t>Respondents</a:t>
                      </a:r>
                      <a:r>
                        <a:rPr b="1" lang="en-US" sz="1200"/>
                        <a:t> </a:t>
                      </a:r>
                      <a:r>
                        <a:rPr b="1" lang="en-US" sz="1200"/>
                        <a:t>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a:t>
                      </a:r>
                      <a:r>
                        <a:rPr b="1" lang="en-US" sz="1200">
                          <a:solidFill>
                            <a:schemeClr val="dk1"/>
                          </a:solidFill>
                        </a:rPr>
                        <a:t>Respondents</a:t>
                      </a:r>
                      <a:r>
                        <a:rPr b="1" lang="en-US" sz="1200"/>
                        <a:t> 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200"/>
                        <a:t>Percentage of Population by Race/ Ethnicity</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l">
                        <a:lnSpc>
                          <a:spcPct val="115000"/>
                        </a:lnSpc>
                        <a:spcBef>
                          <a:spcPts val="0"/>
                        </a:spcBef>
                        <a:spcAft>
                          <a:spcPts val="0"/>
                        </a:spcAft>
                        <a:buNone/>
                      </a:pPr>
                      <a:r>
                        <a:rPr b="1" lang="en-US" sz="1200"/>
                        <a:t>Total Survey Respondents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113</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6675">
                <a:tc>
                  <a:txBody>
                    <a:bodyPr/>
                    <a:lstStyle/>
                    <a:p>
                      <a:pPr indent="0" lvl="0" marL="0" rtl="0" algn="r">
                        <a:lnSpc>
                          <a:spcPct val="115000"/>
                        </a:lnSpc>
                        <a:spcBef>
                          <a:spcPts val="0"/>
                        </a:spcBef>
                        <a:spcAft>
                          <a:spcPts val="0"/>
                        </a:spcAft>
                        <a:buNone/>
                      </a:pPr>
                      <a:r>
                        <a:rPr b="1" lang="en-US" sz="1200"/>
                        <a:t>People of Color</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12</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11%</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14%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American Indian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9</a:t>
                      </a:r>
                      <a:r>
                        <a:rPr lang="en-US" sz="1200"/>
                        <a:t>%</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8%</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Asian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r>
                        <a:rPr lang="en-US" sz="1200"/>
                        <a:t>%</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Hispanic</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0.9%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Black or African American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US" sz="1200">
                          <a:solidFill>
                            <a:schemeClr val="dk1"/>
                          </a:solidFill>
                        </a:rPr>
                        <a:t>0.9%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Two or more races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US" sz="1200">
                          <a:solidFill>
                            <a:schemeClr val="dk1"/>
                          </a:solidFill>
                        </a:rPr>
                        <a:t>0.9%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b="1" lang="en-US" sz="1200"/>
                        <a:t>White</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98</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87%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84%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79" name="Google Shape;279;gdaf4d122f5_0_27"/>
          <p:cNvGraphicFramePr/>
          <p:nvPr/>
        </p:nvGraphicFramePr>
        <p:xfrm>
          <a:off x="1814438" y="1365900"/>
          <a:ext cx="3000000" cy="3000000"/>
        </p:xfrm>
        <a:graphic>
          <a:graphicData uri="http://schemas.openxmlformats.org/drawingml/2006/table">
            <a:tbl>
              <a:tblPr>
                <a:noFill/>
                <a:tableStyleId>{5A2DCE09-52EB-4028-91A2-2DC0F04180CB}</a:tableStyleId>
              </a:tblPr>
              <a:tblGrid>
                <a:gridCol w="1828800"/>
                <a:gridCol w="1171575"/>
                <a:gridCol w="1295400"/>
                <a:gridCol w="1314450"/>
              </a:tblGrid>
              <a:tr h="466725">
                <a:tc gridSpan="3">
                  <a:txBody>
                    <a:bodyPr/>
                    <a:lstStyle/>
                    <a:p>
                      <a:pPr indent="0" lvl="0" marL="0" rtl="0" algn="ctr">
                        <a:lnSpc>
                          <a:spcPct val="115000"/>
                        </a:lnSpc>
                        <a:spcBef>
                          <a:spcPts val="0"/>
                        </a:spcBef>
                        <a:spcAft>
                          <a:spcPts val="0"/>
                        </a:spcAft>
                        <a:buNone/>
                      </a:pPr>
                      <a:r>
                        <a:rPr b="1" lang="en-US"/>
                        <a:t>Survey Respondents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l">
                        <a:lnSpc>
                          <a:spcPct val="115000"/>
                        </a:lnSpc>
                        <a:spcBef>
                          <a:spcPts val="0"/>
                        </a:spcBef>
                        <a:spcAft>
                          <a:spcPts val="0"/>
                        </a:spcAft>
                        <a:buNone/>
                      </a:pPr>
                      <a:r>
                        <a:rPr b="1" lang="en-US"/>
                        <a:t>NW Minnesota Statistics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1975">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Number of </a:t>
                      </a:r>
                      <a:r>
                        <a:rPr b="1" lang="en-US" sz="1200">
                          <a:solidFill>
                            <a:schemeClr val="dk1"/>
                          </a:solidFill>
                        </a:rPr>
                        <a:t>Respondents</a:t>
                      </a:r>
                      <a:r>
                        <a:rPr b="1" lang="en-US" sz="1200"/>
                        <a:t> b</a:t>
                      </a:r>
                      <a:r>
                        <a:rPr b="1" lang="en-US" sz="1200"/>
                        <a:t>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a:t>
                      </a:r>
                      <a:r>
                        <a:rPr b="1" lang="en-US" sz="1200">
                          <a:solidFill>
                            <a:schemeClr val="dk1"/>
                          </a:solidFill>
                        </a:rPr>
                        <a:t>Respondents</a:t>
                      </a:r>
                      <a:r>
                        <a:rPr b="1" lang="en-US" sz="1200"/>
                        <a:t> 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200"/>
                        <a:t>Percentage of Population by Race/ Ethnicity</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l">
                        <a:lnSpc>
                          <a:spcPct val="115000"/>
                        </a:lnSpc>
                        <a:spcBef>
                          <a:spcPts val="0"/>
                        </a:spcBef>
                        <a:spcAft>
                          <a:spcPts val="0"/>
                        </a:spcAft>
                        <a:buNone/>
                      </a:pPr>
                      <a:r>
                        <a:rPr b="1" lang="en-US" sz="1200"/>
                        <a:t>Total </a:t>
                      </a:r>
                      <a:r>
                        <a:rPr b="1" lang="en-US" sz="1200">
                          <a:solidFill>
                            <a:schemeClr val="dk1"/>
                          </a:solidFill>
                        </a:rPr>
                        <a:t>Survey Respondents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113</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6675">
                <a:tc>
                  <a:txBody>
                    <a:bodyPr/>
                    <a:lstStyle/>
                    <a:p>
                      <a:pPr indent="0" lvl="0" marL="0" rtl="0" algn="r">
                        <a:lnSpc>
                          <a:spcPct val="115000"/>
                        </a:lnSpc>
                        <a:spcBef>
                          <a:spcPts val="0"/>
                        </a:spcBef>
                        <a:spcAft>
                          <a:spcPts val="0"/>
                        </a:spcAft>
                        <a:buNone/>
                      </a:pPr>
                      <a:r>
                        <a:rPr b="1" lang="en-US" sz="1200"/>
                        <a:t>People of Color</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b="1" lang="en-US" sz="1200"/>
                        <a:t>12</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b="1" lang="en-US" sz="1200"/>
                        <a:t>11%</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b="1" lang="en-US" sz="1200"/>
                        <a:t>14%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American Indian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10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200"/>
                        <a:t>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8%</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Asian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1</a:t>
                      </a:r>
                      <a:r>
                        <a:rPr lang="en-US" sz="1200"/>
                        <a:t>%</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Hispanic</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200"/>
                        <a:t>0.9%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3.40%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Black or African American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200">
                          <a:solidFill>
                            <a:schemeClr val="dk1"/>
                          </a:solidFill>
                        </a:rPr>
                        <a:t>0.9%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Two or more races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200">
                          <a:solidFill>
                            <a:schemeClr val="dk1"/>
                          </a:solidFill>
                        </a:rPr>
                        <a:t>0.9%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b="1" lang="en-US" sz="1200"/>
                        <a:t>White</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a:t>98</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87%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84%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80" name="Google Shape;280;gdaf4d122f5_0_27"/>
          <p:cNvSpPr txBox="1"/>
          <p:nvPr/>
        </p:nvSpPr>
        <p:spPr>
          <a:xfrm>
            <a:off x="212988" y="6147600"/>
            <a:ext cx="564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
              <a:t>https://www.mncompass.org/profiles/region/northwest</a:t>
            </a:r>
            <a:endParaRPr b="1" sz="800"/>
          </a:p>
        </p:txBody>
      </p:sp>
      <p:sp>
        <p:nvSpPr>
          <p:cNvPr id="281" name="Google Shape;281;gdaf4d122f5_0_27"/>
          <p:cNvSpPr txBox="1"/>
          <p:nvPr>
            <p:ph type="title"/>
          </p:nvPr>
        </p:nvSpPr>
        <p:spPr>
          <a:xfrm>
            <a:off x="268675" y="222900"/>
            <a:ext cx="78084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solidFill>
                  <a:schemeClr val="accent1"/>
                </a:solidFill>
              </a:rPr>
              <a:t>Survey Respondents by </a:t>
            </a:r>
            <a:r>
              <a:rPr lang="en-US"/>
              <a:t>Race/ Ethnicity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78"/>
                                        </p:tgtEl>
                                      </p:cBhvr>
                                    </p:animEffect>
                                    <p:set>
                                      <p:cBhvr>
                                        <p:cTn dur="1" fill="hold">
                                          <p:stCondLst>
                                            <p:cond delay="1000"/>
                                          </p:stCondLst>
                                        </p:cTn>
                                        <p:tgtEl>
                                          <p:spTgt spid="278"/>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gdaf4d122f5_0_3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287" name="Google Shape;287;gdaf4d122f5_0_33"/>
          <p:cNvGraphicFramePr/>
          <p:nvPr/>
        </p:nvGraphicFramePr>
        <p:xfrm>
          <a:off x="2997200" y="222900"/>
          <a:ext cx="3000000" cy="3000000"/>
        </p:xfrm>
        <a:graphic>
          <a:graphicData uri="http://schemas.openxmlformats.org/drawingml/2006/table">
            <a:tbl>
              <a:tblPr>
                <a:noFill/>
                <a:tableStyleId>{5A2DCE09-52EB-4028-91A2-2DC0F04180CB}</a:tableStyleId>
              </a:tblPr>
              <a:tblGrid>
                <a:gridCol w="1341525"/>
                <a:gridCol w="894375"/>
                <a:gridCol w="1010650"/>
                <a:gridCol w="912250"/>
                <a:gridCol w="921200"/>
              </a:tblGrid>
              <a:tr h="282200">
                <a:tc gridSpan="3">
                  <a:txBody>
                    <a:bodyPr/>
                    <a:lstStyle/>
                    <a:p>
                      <a:pPr indent="0" lvl="0" marL="0" rtl="0" algn="ctr">
                        <a:lnSpc>
                          <a:spcPct val="115000"/>
                        </a:lnSpc>
                        <a:spcBef>
                          <a:spcPts val="0"/>
                        </a:spcBef>
                        <a:spcAft>
                          <a:spcPts val="0"/>
                        </a:spcAft>
                        <a:buNone/>
                      </a:pPr>
                      <a:r>
                        <a:rPr b="1" lang="en-US" sz="1200">
                          <a:solidFill>
                            <a:schemeClr val="dk1"/>
                          </a:solidFill>
                        </a:rPr>
                        <a:t>Survey Respondents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gridSpan="2">
                  <a:txBody>
                    <a:bodyPr/>
                    <a:lstStyle/>
                    <a:p>
                      <a:pPr indent="0" lvl="0" marL="0" rtl="0" algn="l">
                        <a:lnSpc>
                          <a:spcPct val="115000"/>
                        </a:lnSpc>
                        <a:spcBef>
                          <a:spcPts val="0"/>
                        </a:spcBef>
                        <a:spcAft>
                          <a:spcPts val="0"/>
                        </a:spcAft>
                        <a:buNone/>
                      </a:pPr>
                      <a:r>
                        <a:rPr b="1" lang="en-US" sz="1200"/>
                        <a:t>NW MN Statistics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82200">
                <a:tc>
                  <a:txBody>
                    <a:bodyPr/>
                    <a:lstStyle/>
                    <a:p>
                      <a:pPr indent="0" lvl="0" marL="0" rtl="0" algn="l">
                        <a:lnSpc>
                          <a:spcPct val="115000"/>
                        </a:lnSpc>
                        <a:spcBef>
                          <a:spcPts val="0"/>
                        </a:spcBef>
                        <a:spcAft>
                          <a:spcPts val="0"/>
                        </a:spcAft>
                        <a:buNone/>
                      </a:pPr>
                      <a:r>
                        <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solidFill>
                            <a:schemeClr val="dk1"/>
                          </a:solidFill>
                        </a:rPr>
                        <a:t>Number of </a:t>
                      </a:r>
                      <a:r>
                        <a:rPr b="1" lang="en-US" sz="1000">
                          <a:solidFill>
                            <a:schemeClr val="dk1"/>
                          </a:solidFill>
                        </a:rPr>
                        <a:t>Respondentsb</a:t>
                      </a:r>
                      <a:r>
                        <a:rPr b="1" lang="en-US" sz="1000">
                          <a:solidFill>
                            <a:schemeClr val="dk1"/>
                          </a:solidFill>
                        </a:rPr>
                        <a:t>y County</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a:t>
                      </a:r>
                      <a:r>
                        <a:rPr b="1" lang="en-US" sz="1000">
                          <a:solidFill>
                            <a:schemeClr val="dk1"/>
                          </a:solidFill>
                        </a:rPr>
                        <a:t>Respondents</a:t>
                      </a:r>
                      <a:r>
                        <a:rPr b="1" lang="en-US" sz="1000"/>
                        <a:t> by County</a:t>
                      </a:r>
                      <a:endParaRPr b="1"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l">
                        <a:lnSpc>
                          <a:spcPct val="115000"/>
                        </a:lnSpc>
                        <a:spcBef>
                          <a:spcPts val="0"/>
                        </a:spcBef>
                        <a:spcAft>
                          <a:spcPts val="0"/>
                        </a:spcAft>
                        <a:buNone/>
                      </a:pPr>
                      <a:r>
                        <a:rPr b="1" lang="en-US" sz="1000">
                          <a:solidFill>
                            <a:schemeClr val="dk1"/>
                          </a:solidFill>
                        </a:rPr>
                        <a:t>Total Number of Survey Respondents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169</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solidFill>
                            <a:schemeClr val="dk1"/>
                          </a:solidFill>
                        </a:rPr>
                        <a:t> (</a:t>
                      </a:r>
                      <a:r>
                        <a:rPr i="1" lang="en-US" sz="1000">
                          <a:solidFill>
                            <a:schemeClr val="dk1"/>
                          </a:solidFill>
                        </a:rPr>
                        <a:t>Total Population: 332,741)</a:t>
                      </a:r>
                      <a:endParaRPr i="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Becker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34,011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Beltrami</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46,403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Clay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63,446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Clearwater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8,821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Hubbard</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21,019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Kittson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4311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000">
                <a:tc>
                  <a:txBody>
                    <a:bodyPr/>
                    <a:lstStyle/>
                    <a:p>
                      <a:pPr indent="0" lvl="0" marL="0" rtl="0" algn="r">
                        <a:lnSpc>
                          <a:spcPct val="115000"/>
                        </a:lnSpc>
                        <a:spcBef>
                          <a:spcPts val="0"/>
                        </a:spcBef>
                        <a:spcAft>
                          <a:spcPts val="0"/>
                        </a:spcAft>
                        <a:buNone/>
                      </a:pPr>
                      <a:r>
                        <a:rPr lang="en-US" sz="1000"/>
                        <a:t>Lake of the Woods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3771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Mahnomen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5501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Marshall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9,372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Norman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6520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Otter Tail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8%</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58,195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Pennington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14183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Polk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31,521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Red Lake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4015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Roseau</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15,361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Wilkin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6,291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6700">
                <a:tc>
                  <a:txBody>
                    <a:bodyPr/>
                    <a:lstStyle/>
                    <a:p>
                      <a:pPr indent="0" lvl="0" marL="0" rtl="0" algn="r">
                        <a:lnSpc>
                          <a:spcPct val="115000"/>
                        </a:lnSpc>
                        <a:spcBef>
                          <a:spcPts val="0"/>
                        </a:spcBef>
                        <a:spcAft>
                          <a:spcPts val="0"/>
                        </a:spcAft>
                        <a:buNone/>
                      </a:pPr>
                      <a:r>
                        <a:rPr lang="en-US" sz="1000"/>
                        <a:t>Connection to NW</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288" name="Google Shape;288;gdaf4d122f5_0_33"/>
          <p:cNvGraphicFramePr/>
          <p:nvPr/>
        </p:nvGraphicFramePr>
        <p:xfrm>
          <a:off x="2997200" y="222900"/>
          <a:ext cx="3000000" cy="3000000"/>
        </p:xfrm>
        <a:graphic>
          <a:graphicData uri="http://schemas.openxmlformats.org/drawingml/2006/table">
            <a:tbl>
              <a:tblPr>
                <a:noFill/>
                <a:tableStyleId>{5A2DCE09-52EB-4028-91A2-2DC0F04180CB}</a:tableStyleId>
              </a:tblPr>
              <a:tblGrid>
                <a:gridCol w="1341525"/>
                <a:gridCol w="894375"/>
                <a:gridCol w="1010650"/>
                <a:gridCol w="912250"/>
                <a:gridCol w="921200"/>
              </a:tblGrid>
              <a:tr h="282200">
                <a:tc gridSpan="3">
                  <a:txBody>
                    <a:bodyPr/>
                    <a:lstStyle/>
                    <a:p>
                      <a:pPr indent="0" lvl="0" marL="0" rtl="0" algn="ctr">
                        <a:lnSpc>
                          <a:spcPct val="115000"/>
                        </a:lnSpc>
                        <a:spcBef>
                          <a:spcPts val="0"/>
                        </a:spcBef>
                        <a:spcAft>
                          <a:spcPts val="0"/>
                        </a:spcAft>
                        <a:buNone/>
                      </a:pPr>
                      <a:r>
                        <a:rPr b="1" lang="en-US" sz="1200"/>
                        <a:t>Survey Respondents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gridSpan="2">
                  <a:txBody>
                    <a:bodyPr/>
                    <a:lstStyle/>
                    <a:p>
                      <a:pPr indent="0" lvl="0" marL="0" rtl="0" algn="l">
                        <a:lnSpc>
                          <a:spcPct val="115000"/>
                        </a:lnSpc>
                        <a:spcBef>
                          <a:spcPts val="0"/>
                        </a:spcBef>
                        <a:spcAft>
                          <a:spcPts val="0"/>
                        </a:spcAft>
                        <a:buNone/>
                      </a:pPr>
                      <a:r>
                        <a:rPr b="1" lang="en-US" sz="1200"/>
                        <a:t>NW MN Statistics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82200">
                <a:tc>
                  <a:txBody>
                    <a:bodyPr/>
                    <a:lstStyle/>
                    <a:p>
                      <a:pPr indent="0" lvl="0" marL="0" rtl="0" algn="l">
                        <a:lnSpc>
                          <a:spcPct val="115000"/>
                        </a:lnSpc>
                        <a:spcBef>
                          <a:spcPts val="0"/>
                        </a:spcBef>
                        <a:spcAft>
                          <a:spcPts val="0"/>
                        </a:spcAft>
                        <a:buNone/>
                      </a:pPr>
                      <a:r>
                        <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Number of </a:t>
                      </a:r>
                      <a:r>
                        <a:rPr b="1" lang="en-US" sz="1000">
                          <a:solidFill>
                            <a:schemeClr val="dk1"/>
                          </a:solidFill>
                        </a:rPr>
                        <a:t>Respondents</a:t>
                      </a:r>
                      <a:r>
                        <a:rPr b="1" lang="en-US" sz="1000"/>
                        <a:t>by County</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a:t>
                      </a:r>
                      <a:r>
                        <a:rPr b="1" lang="en-US" sz="1000">
                          <a:solidFill>
                            <a:schemeClr val="dk1"/>
                          </a:solidFill>
                        </a:rPr>
                        <a:t>Respondents</a:t>
                      </a:r>
                      <a:r>
                        <a:rPr b="1" lang="en-US" sz="1000"/>
                        <a:t> by County</a:t>
                      </a:r>
                      <a:endParaRPr b="1"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l">
                        <a:lnSpc>
                          <a:spcPct val="115000"/>
                        </a:lnSpc>
                        <a:spcBef>
                          <a:spcPts val="0"/>
                        </a:spcBef>
                        <a:spcAft>
                          <a:spcPts val="0"/>
                        </a:spcAft>
                        <a:buNone/>
                      </a:pPr>
                      <a:r>
                        <a:rPr b="1" lang="en-US" sz="1000">
                          <a:solidFill>
                            <a:schemeClr val="dk1"/>
                          </a:solidFill>
                        </a:rPr>
                        <a:t>Total Number of Respondents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169</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solidFill>
                            <a:schemeClr val="dk1"/>
                          </a:solidFill>
                        </a:rPr>
                        <a:t> </a:t>
                      </a:r>
                      <a:r>
                        <a:rPr i="1" lang="en-US" sz="1000">
                          <a:solidFill>
                            <a:schemeClr val="dk1"/>
                          </a:solidFill>
                        </a:rPr>
                        <a:t>(Total Population: 332,741)</a:t>
                      </a:r>
                      <a:endParaRPr i="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Becker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34,011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Beltrami</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20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12%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46,403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Clay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63,446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Clearwater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8,821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Hubbard</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21,019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Kittson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4311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000">
                <a:tc>
                  <a:txBody>
                    <a:bodyPr/>
                    <a:lstStyle/>
                    <a:p>
                      <a:pPr indent="0" lvl="0" marL="0" rtl="0" algn="r">
                        <a:lnSpc>
                          <a:spcPct val="115000"/>
                        </a:lnSpc>
                        <a:spcBef>
                          <a:spcPts val="0"/>
                        </a:spcBef>
                        <a:spcAft>
                          <a:spcPts val="0"/>
                        </a:spcAft>
                        <a:buNone/>
                      </a:pPr>
                      <a:r>
                        <a:rPr lang="en-US" sz="1000"/>
                        <a:t>Lake of the Woods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3771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Mahnomen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5501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Marshall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9,372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Norman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6520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Otter Tail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13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8%</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58,195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Pennington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14183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Polk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sz="1000"/>
                        <a:t>29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spcBef>
                          <a:spcPts val="0"/>
                        </a:spcBef>
                        <a:spcAft>
                          <a:spcPts val="0"/>
                        </a:spcAft>
                        <a:buNone/>
                      </a:pPr>
                      <a:r>
                        <a:rPr lang="en-US" sz="1000"/>
                        <a:t>17%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2CC"/>
                    </a:solidFill>
                  </a:tcPr>
                </a:tc>
                <a:tc>
                  <a:txBody>
                    <a:bodyPr/>
                    <a:lstStyle/>
                    <a:p>
                      <a:pPr indent="0" lvl="0" marL="0" rtl="0" algn="ctr">
                        <a:lnSpc>
                          <a:spcPct val="115000"/>
                        </a:lnSpc>
                        <a:spcBef>
                          <a:spcPts val="0"/>
                        </a:spcBef>
                        <a:spcAft>
                          <a:spcPts val="0"/>
                        </a:spcAft>
                        <a:buNone/>
                      </a:pPr>
                      <a:r>
                        <a:rPr lang="en-US" sz="1000"/>
                        <a:t>31,521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Red Lake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4015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Roseau</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15,361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Wilkin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US" sz="1000"/>
                        <a:t>6,291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6700">
                <a:tc>
                  <a:txBody>
                    <a:bodyPr/>
                    <a:lstStyle/>
                    <a:p>
                      <a:pPr indent="0" lvl="0" marL="0" rtl="0" algn="r">
                        <a:lnSpc>
                          <a:spcPct val="115000"/>
                        </a:lnSpc>
                        <a:spcBef>
                          <a:spcPts val="0"/>
                        </a:spcBef>
                        <a:spcAft>
                          <a:spcPts val="0"/>
                        </a:spcAft>
                        <a:buNone/>
                      </a:pPr>
                      <a:r>
                        <a:rPr lang="en-US" sz="1000"/>
                        <a:t>Connection to NW</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24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289" name="Google Shape;289;gdaf4d122f5_0_33"/>
          <p:cNvSpPr txBox="1"/>
          <p:nvPr/>
        </p:nvSpPr>
        <p:spPr>
          <a:xfrm>
            <a:off x="268675" y="6427125"/>
            <a:ext cx="3971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
                <a:solidFill>
                  <a:srgbClr val="FFFFFF"/>
                </a:solidFill>
              </a:rPr>
              <a:t>https://www.minnesota-demographics.com/counties_by_population</a:t>
            </a:r>
            <a:endParaRPr b="1" sz="800">
              <a:solidFill>
                <a:srgbClr val="FFFFFF"/>
              </a:solidFill>
            </a:endParaRPr>
          </a:p>
        </p:txBody>
      </p:sp>
      <p:sp>
        <p:nvSpPr>
          <p:cNvPr id="290" name="Google Shape;290;gdaf4d122f5_0_33"/>
          <p:cNvSpPr txBox="1"/>
          <p:nvPr>
            <p:ph type="title"/>
          </p:nvPr>
        </p:nvSpPr>
        <p:spPr>
          <a:xfrm>
            <a:off x="268675" y="222900"/>
            <a:ext cx="2679300" cy="1827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solidFill>
                  <a:schemeClr val="accent1"/>
                </a:solidFill>
              </a:rPr>
              <a:t>Survey Respondents by </a:t>
            </a:r>
            <a:r>
              <a:rPr lang="en-US"/>
              <a:t>County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287"/>
                                        </p:tgtEl>
                                      </p:cBhvr>
                                    </p:animEffect>
                                    <p:set>
                                      <p:cBhvr>
                                        <p:cTn dur="1" fill="hold">
                                          <p:stCondLst>
                                            <p:cond delay="1000"/>
                                          </p:stCondLst>
                                        </p:cTn>
                                        <p:tgtEl>
                                          <p:spTgt spid="28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daf4d122f5_0_667"/>
          <p:cNvSpPr txBox="1"/>
          <p:nvPr>
            <p:ph type="title"/>
          </p:nvPr>
        </p:nvSpPr>
        <p:spPr>
          <a:xfrm>
            <a:off x="405450" y="176050"/>
            <a:ext cx="8333100" cy="719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100 Rural Women</a:t>
            </a:r>
            <a:endParaRPr/>
          </a:p>
        </p:txBody>
      </p:sp>
      <p:sp>
        <p:nvSpPr>
          <p:cNvPr id="84" name="Google Shape;84;gdaf4d122f5_0_66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85" name="Google Shape;85;gdaf4d122f5_0_667"/>
          <p:cNvPicPr preferRelativeResize="0"/>
          <p:nvPr/>
        </p:nvPicPr>
        <p:blipFill>
          <a:blip r:embed="rId3">
            <a:alphaModFix amt="77000"/>
          </a:blip>
          <a:stretch>
            <a:fillRect/>
          </a:stretch>
        </p:blipFill>
        <p:spPr>
          <a:xfrm>
            <a:off x="152400" y="1047850"/>
            <a:ext cx="8839200" cy="497895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94" name="Shape 294"/>
        <p:cNvGrpSpPr/>
        <p:nvPr/>
      </p:nvGrpSpPr>
      <p:grpSpPr>
        <a:xfrm>
          <a:off x="0" y="0"/>
          <a:ext cx="0" cy="0"/>
          <a:chOff x="0" y="0"/>
          <a:chExt cx="0" cy="0"/>
        </a:xfrm>
      </p:grpSpPr>
      <p:sp>
        <p:nvSpPr>
          <p:cNvPr id="295" name="Google Shape;295;gdaf4d122f5_0_256"/>
          <p:cNvSpPr txBox="1"/>
          <p:nvPr>
            <p:ph type="title"/>
          </p:nvPr>
        </p:nvSpPr>
        <p:spPr>
          <a:xfrm>
            <a:off x="439100" y="255900"/>
            <a:ext cx="6470100" cy="665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1000"/>
              </a:spcAft>
              <a:buNone/>
            </a:pPr>
            <a:r>
              <a:rPr lang="en-US">
                <a:solidFill>
                  <a:srgbClr val="7A0019"/>
                </a:solidFill>
              </a:rPr>
              <a:t>Willingness to share the survey</a:t>
            </a:r>
            <a:endParaRPr>
              <a:solidFill>
                <a:srgbClr val="7A0019"/>
              </a:solidFill>
            </a:endParaRPr>
          </a:p>
        </p:txBody>
      </p:sp>
      <p:sp>
        <p:nvSpPr>
          <p:cNvPr id="296" name="Google Shape;296;gdaf4d122f5_0_256"/>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297" name="Google Shape;297;gdaf4d122f5_0_256" title="Points scored"/>
          <p:cNvPicPr preferRelativeResize="0"/>
          <p:nvPr/>
        </p:nvPicPr>
        <p:blipFill>
          <a:blip r:embed="rId3">
            <a:alphaModFix/>
          </a:blip>
          <a:stretch>
            <a:fillRect/>
          </a:stretch>
        </p:blipFill>
        <p:spPr>
          <a:xfrm>
            <a:off x="879801" y="1197579"/>
            <a:ext cx="7697799" cy="47598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gdac62beaea_0_60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303" name="Google Shape;303;gdac62beaea_0_605"/>
          <p:cNvGraphicFramePr/>
          <p:nvPr/>
        </p:nvGraphicFramePr>
        <p:xfrm>
          <a:off x="829988" y="1579838"/>
          <a:ext cx="3000000" cy="3000000"/>
        </p:xfrm>
        <a:graphic>
          <a:graphicData uri="http://schemas.openxmlformats.org/drawingml/2006/table">
            <a:tbl>
              <a:tblPr>
                <a:noFill/>
                <a:tableStyleId>{5A2DCE09-52EB-4028-91A2-2DC0F04180CB}</a:tableStyleId>
              </a:tblPr>
              <a:tblGrid>
                <a:gridCol w="2159575"/>
                <a:gridCol w="1687950"/>
                <a:gridCol w="1762400"/>
                <a:gridCol w="1874100"/>
              </a:tblGrid>
              <a:tr h="772800">
                <a:tc gridSpan="3">
                  <a:txBody>
                    <a:bodyPr/>
                    <a:lstStyle/>
                    <a:p>
                      <a:pPr indent="0" lvl="0" marL="0" rtl="0" algn="ctr">
                        <a:lnSpc>
                          <a:spcPct val="115000"/>
                        </a:lnSpc>
                        <a:spcBef>
                          <a:spcPts val="0"/>
                        </a:spcBef>
                        <a:spcAft>
                          <a:spcPts val="0"/>
                        </a:spcAft>
                        <a:buNone/>
                      </a:pPr>
                      <a:r>
                        <a:rPr b="1" lang="en-US"/>
                        <a:t>Convening Participants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l">
                        <a:lnSpc>
                          <a:spcPct val="115000"/>
                        </a:lnSpc>
                        <a:spcBef>
                          <a:spcPts val="0"/>
                        </a:spcBef>
                        <a:spcAft>
                          <a:spcPts val="0"/>
                        </a:spcAft>
                        <a:buNone/>
                      </a:pPr>
                      <a:r>
                        <a:rPr b="1" lang="en-US"/>
                        <a:t>NW Minnesota Demographics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68775">
                <a:tc>
                  <a:txBody>
                    <a:bodyPr/>
                    <a:lstStyle/>
                    <a:p>
                      <a:pPr indent="0" lvl="0" marL="0" rtl="0" algn="ctr">
                        <a:lnSpc>
                          <a:spcPct val="115000"/>
                        </a:lnSpc>
                        <a:spcBef>
                          <a:spcPts val="0"/>
                        </a:spcBef>
                        <a:spcAft>
                          <a:spcPts val="0"/>
                        </a:spcAft>
                        <a:buNone/>
                      </a:pPr>
                      <a:r>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chemeClr val="dk1"/>
                          </a:solidFill>
                        </a:rPr>
                        <a:t>Number of Participants Age 18+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Percentage of Participants by Age Group</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Population by Age Group</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ctr">
                        <a:lnSpc>
                          <a:spcPct val="115000"/>
                        </a:lnSpc>
                        <a:spcBef>
                          <a:spcPts val="0"/>
                        </a:spcBef>
                        <a:spcAft>
                          <a:spcPts val="0"/>
                        </a:spcAft>
                        <a:buClr>
                          <a:schemeClr val="dk1"/>
                        </a:buClr>
                        <a:buSzPts val="1100"/>
                        <a:buFont typeface="Arial"/>
                        <a:buNone/>
                      </a:pPr>
                      <a:r>
                        <a:rPr b="1" lang="en-US" sz="1200">
                          <a:solidFill>
                            <a:schemeClr val="dk1"/>
                          </a:solidFill>
                        </a:rPr>
                        <a:t>Total Number of Participants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b="1" sz="1200">
                        <a:solidFill>
                          <a:schemeClr val="dk1"/>
                        </a:solidFill>
                      </a:endParaRPr>
                    </a:p>
                    <a:p>
                      <a:pPr indent="0" lvl="0" marL="0" rtl="0" algn="ctr">
                        <a:lnSpc>
                          <a:spcPct val="115000"/>
                        </a:lnSpc>
                        <a:spcBef>
                          <a:spcPts val="0"/>
                        </a:spcBef>
                        <a:spcAft>
                          <a:spcPts val="0"/>
                        </a:spcAft>
                        <a:buNone/>
                      </a:pPr>
                      <a:r>
                        <a:rPr b="1" lang="en-US" sz="1200">
                          <a:solidFill>
                            <a:schemeClr val="dk1"/>
                          </a:solidFill>
                        </a:rPr>
                        <a:t>41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en-US" sz="1200">
                          <a:solidFill>
                            <a:schemeClr val="dk1"/>
                          </a:solidFill>
                        </a:rPr>
                        <a:t>(</a:t>
                      </a:r>
                      <a:r>
                        <a:rPr i="1" lang="en-US" sz="1200">
                          <a:solidFill>
                            <a:schemeClr val="dk1"/>
                          </a:solidFill>
                        </a:rPr>
                        <a:t>Total Population Age 18+: </a:t>
                      </a:r>
                      <a:endParaRPr i="1" sz="1200">
                        <a:solidFill>
                          <a:schemeClr val="dk1"/>
                        </a:solidFill>
                      </a:endParaRPr>
                    </a:p>
                    <a:p>
                      <a:pPr indent="0" lvl="0" marL="0" rtl="0" algn="ctr">
                        <a:lnSpc>
                          <a:spcPct val="115000"/>
                        </a:lnSpc>
                        <a:spcBef>
                          <a:spcPts val="0"/>
                        </a:spcBef>
                        <a:spcAft>
                          <a:spcPts val="0"/>
                        </a:spcAft>
                        <a:buClr>
                          <a:schemeClr val="dk1"/>
                        </a:buClr>
                        <a:buSzPts val="1100"/>
                        <a:buFont typeface="Arial"/>
                        <a:buNone/>
                      </a:pPr>
                      <a:r>
                        <a:rPr i="1" lang="en-US" sz="1200">
                          <a:solidFill>
                            <a:schemeClr val="dk1"/>
                          </a:solidFill>
                        </a:rPr>
                        <a:t>100, 899)</a:t>
                      </a:r>
                      <a:endParaRPr i="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18-26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27-44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41%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45-64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65+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4325">
                <a:tc>
                  <a:txBody>
                    <a:bodyPr/>
                    <a:lstStyle/>
                    <a:p>
                      <a:pPr indent="0" lvl="0" marL="0" rtl="0" algn="r">
                        <a:lnSpc>
                          <a:spcPct val="115000"/>
                        </a:lnSpc>
                        <a:spcBef>
                          <a:spcPts val="0"/>
                        </a:spcBef>
                        <a:spcAft>
                          <a:spcPts val="0"/>
                        </a:spcAft>
                        <a:buNone/>
                      </a:pPr>
                      <a:r>
                        <a:rPr lang="en-US" sz="1200"/>
                        <a:t>Unknown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04" name="Google Shape;304;gdac62beaea_0_605"/>
          <p:cNvGraphicFramePr/>
          <p:nvPr/>
        </p:nvGraphicFramePr>
        <p:xfrm>
          <a:off x="829975" y="1569150"/>
          <a:ext cx="3000000" cy="3000000"/>
        </p:xfrm>
        <a:graphic>
          <a:graphicData uri="http://schemas.openxmlformats.org/drawingml/2006/table">
            <a:tbl>
              <a:tblPr>
                <a:noFill/>
                <a:tableStyleId>{5A2DCE09-52EB-4028-91A2-2DC0F04180CB}</a:tableStyleId>
              </a:tblPr>
              <a:tblGrid>
                <a:gridCol w="2159575"/>
                <a:gridCol w="1687950"/>
                <a:gridCol w="1762400"/>
                <a:gridCol w="1874100"/>
              </a:tblGrid>
              <a:tr h="772800">
                <a:tc gridSpan="3">
                  <a:txBody>
                    <a:bodyPr/>
                    <a:lstStyle/>
                    <a:p>
                      <a:pPr indent="0" lvl="0" marL="0" rtl="0" algn="ctr">
                        <a:lnSpc>
                          <a:spcPct val="115000"/>
                        </a:lnSpc>
                        <a:spcBef>
                          <a:spcPts val="0"/>
                        </a:spcBef>
                        <a:spcAft>
                          <a:spcPts val="0"/>
                        </a:spcAft>
                        <a:buNone/>
                      </a:pPr>
                      <a:r>
                        <a:rPr b="1" lang="en-US"/>
                        <a:t>Convening Participants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l">
                        <a:lnSpc>
                          <a:spcPct val="115000"/>
                        </a:lnSpc>
                        <a:spcBef>
                          <a:spcPts val="0"/>
                        </a:spcBef>
                        <a:spcAft>
                          <a:spcPts val="0"/>
                        </a:spcAft>
                        <a:buNone/>
                      </a:pPr>
                      <a:r>
                        <a:rPr b="1" lang="en-US"/>
                        <a:t>NW Minnesota Demographics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0150">
                <a:tc>
                  <a:txBody>
                    <a:bodyPr/>
                    <a:lstStyle/>
                    <a:p>
                      <a:pPr indent="0" lvl="0" marL="0" rtl="0" algn="ctr">
                        <a:lnSpc>
                          <a:spcPct val="115000"/>
                        </a:lnSpc>
                        <a:spcBef>
                          <a:spcPts val="0"/>
                        </a:spcBef>
                        <a:spcAft>
                          <a:spcPts val="0"/>
                        </a:spcAft>
                        <a:buNone/>
                      </a:pPr>
                      <a:r>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solidFill>
                            <a:schemeClr val="dk1"/>
                          </a:solidFill>
                        </a:rPr>
                        <a:t>Number of Participants Age 18+ </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Percentage of Participants by Age Group</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Population by Age Group</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ctr">
                        <a:lnSpc>
                          <a:spcPct val="115000"/>
                        </a:lnSpc>
                        <a:spcBef>
                          <a:spcPts val="0"/>
                        </a:spcBef>
                        <a:spcAft>
                          <a:spcPts val="0"/>
                        </a:spcAft>
                        <a:buNone/>
                      </a:pPr>
                      <a:r>
                        <a:rPr b="1" lang="en-US" sz="1200">
                          <a:solidFill>
                            <a:schemeClr val="dk1"/>
                          </a:solidFill>
                        </a:rPr>
                        <a:t>Total Number of Participants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b="1" sz="1200">
                        <a:solidFill>
                          <a:schemeClr val="dk1"/>
                        </a:solidFill>
                      </a:endParaRPr>
                    </a:p>
                    <a:p>
                      <a:pPr indent="0" lvl="0" marL="0" rtl="0" algn="ctr">
                        <a:lnSpc>
                          <a:spcPct val="115000"/>
                        </a:lnSpc>
                        <a:spcBef>
                          <a:spcPts val="0"/>
                        </a:spcBef>
                        <a:spcAft>
                          <a:spcPts val="0"/>
                        </a:spcAft>
                        <a:buNone/>
                      </a:pPr>
                      <a:r>
                        <a:rPr b="1" lang="en-US" sz="1200">
                          <a:solidFill>
                            <a:schemeClr val="dk1"/>
                          </a:solidFill>
                        </a:rPr>
                        <a:t>41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i="1" lang="en-US" sz="1200">
                          <a:solidFill>
                            <a:schemeClr val="dk1"/>
                          </a:solidFill>
                        </a:rPr>
                        <a:t>(Total Population Age 18+: </a:t>
                      </a:r>
                      <a:endParaRPr i="1" sz="1200">
                        <a:solidFill>
                          <a:schemeClr val="dk1"/>
                        </a:solidFill>
                      </a:endParaRPr>
                    </a:p>
                    <a:p>
                      <a:pPr indent="0" lvl="0" marL="0" rtl="0" algn="ctr">
                        <a:lnSpc>
                          <a:spcPct val="115000"/>
                        </a:lnSpc>
                        <a:spcBef>
                          <a:spcPts val="0"/>
                        </a:spcBef>
                        <a:spcAft>
                          <a:spcPts val="0"/>
                        </a:spcAft>
                        <a:buNone/>
                      </a:pPr>
                      <a:r>
                        <a:rPr i="1" lang="en-US" sz="1200">
                          <a:solidFill>
                            <a:schemeClr val="dk1"/>
                          </a:solidFill>
                        </a:rPr>
                        <a:t>100, 899)</a:t>
                      </a:r>
                      <a:endParaRPr i="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18-26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27-44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US" sz="1200"/>
                        <a:t>17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US" sz="1200"/>
                        <a:t>41%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US" sz="1200"/>
                        <a:t>37%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45-64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US" sz="1200"/>
                        <a:t>16</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US" sz="1200"/>
                        <a:t>39%</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lang="en-US" sz="1200"/>
                        <a:t>20%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58800">
                <a:tc>
                  <a:txBody>
                    <a:bodyPr/>
                    <a:lstStyle/>
                    <a:p>
                      <a:pPr indent="0" lvl="0" marL="0" rtl="0" algn="r">
                        <a:lnSpc>
                          <a:spcPct val="115000"/>
                        </a:lnSpc>
                        <a:spcBef>
                          <a:spcPts val="0"/>
                        </a:spcBef>
                        <a:spcAft>
                          <a:spcPts val="0"/>
                        </a:spcAft>
                        <a:buNone/>
                      </a:pPr>
                      <a:r>
                        <a:rPr lang="en-US" sz="1200"/>
                        <a:t>Age 65+</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4</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4325">
                <a:tc>
                  <a:txBody>
                    <a:bodyPr/>
                    <a:lstStyle/>
                    <a:p>
                      <a:pPr indent="0" lvl="0" marL="0" rtl="0" algn="r">
                        <a:lnSpc>
                          <a:spcPct val="115000"/>
                        </a:lnSpc>
                        <a:spcBef>
                          <a:spcPts val="0"/>
                        </a:spcBef>
                        <a:spcAft>
                          <a:spcPts val="0"/>
                        </a:spcAft>
                        <a:buNone/>
                      </a:pPr>
                      <a:r>
                        <a:rPr lang="en-US" sz="1200"/>
                        <a:t>Unknown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05" name="Google Shape;305;gdac62beaea_0_605"/>
          <p:cNvSpPr txBox="1"/>
          <p:nvPr/>
        </p:nvSpPr>
        <p:spPr>
          <a:xfrm>
            <a:off x="212988" y="6147600"/>
            <a:ext cx="564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
              <a:t>https://www.mncompass.org/profiles/region/northwest</a:t>
            </a:r>
            <a:endParaRPr b="1" sz="800"/>
          </a:p>
        </p:txBody>
      </p:sp>
      <p:sp>
        <p:nvSpPr>
          <p:cNvPr id="306" name="Google Shape;306;gdac62beaea_0_605"/>
          <p:cNvSpPr txBox="1"/>
          <p:nvPr>
            <p:ph type="title"/>
          </p:nvPr>
        </p:nvSpPr>
        <p:spPr>
          <a:xfrm>
            <a:off x="391500" y="368500"/>
            <a:ext cx="63438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Convening Participants by Age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03"/>
                                        </p:tgtEl>
                                      </p:cBhvr>
                                    </p:animEffect>
                                    <p:set>
                                      <p:cBhvr>
                                        <p:cTn dur="1" fill="hold">
                                          <p:stCondLst>
                                            <p:cond delay="1000"/>
                                          </p:stCondLst>
                                        </p:cTn>
                                        <p:tgtEl>
                                          <p:spTgt spid="30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1000"/>
                                        <p:tgtEl>
                                          <p:spTgt spid="3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daf4d122f5_0_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312" name="Google Shape;312;gdaf4d122f5_0_5"/>
          <p:cNvGraphicFramePr/>
          <p:nvPr/>
        </p:nvGraphicFramePr>
        <p:xfrm>
          <a:off x="1760775" y="2118975"/>
          <a:ext cx="3000000" cy="3000000"/>
        </p:xfrm>
        <a:graphic>
          <a:graphicData uri="http://schemas.openxmlformats.org/drawingml/2006/table">
            <a:tbl>
              <a:tblPr>
                <a:noFill/>
                <a:tableStyleId>{5A2DCE09-52EB-4028-91A2-2DC0F04180CB}</a:tableStyleId>
              </a:tblPr>
              <a:tblGrid>
                <a:gridCol w="1828800"/>
                <a:gridCol w="1171575"/>
                <a:gridCol w="1295400"/>
                <a:gridCol w="1314450"/>
              </a:tblGrid>
              <a:tr h="466725">
                <a:tc gridSpan="3">
                  <a:txBody>
                    <a:bodyPr/>
                    <a:lstStyle/>
                    <a:p>
                      <a:pPr indent="0" lvl="0" marL="0" rtl="0" algn="ctr">
                        <a:lnSpc>
                          <a:spcPct val="115000"/>
                        </a:lnSpc>
                        <a:spcBef>
                          <a:spcPts val="0"/>
                        </a:spcBef>
                        <a:spcAft>
                          <a:spcPts val="0"/>
                        </a:spcAft>
                        <a:buNone/>
                      </a:pPr>
                      <a:r>
                        <a:rPr b="1" lang="en-US"/>
                        <a:t>Convening Participants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ctr">
                        <a:lnSpc>
                          <a:spcPct val="115000"/>
                        </a:lnSpc>
                        <a:spcBef>
                          <a:spcPts val="0"/>
                        </a:spcBef>
                        <a:spcAft>
                          <a:spcPts val="0"/>
                        </a:spcAft>
                        <a:buNone/>
                      </a:pPr>
                      <a:r>
                        <a:rPr b="1" lang="en-US"/>
                        <a:t>NW Minnesota</a:t>
                      </a:r>
                      <a:endParaRPr b="1"/>
                    </a:p>
                    <a:p>
                      <a:pPr indent="0" lvl="0" marL="0" rtl="0" algn="ctr">
                        <a:lnSpc>
                          <a:spcPct val="115000"/>
                        </a:lnSpc>
                        <a:spcBef>
                          <a:spcPts val="0"/>
                        </a:spcBef>
                        <a:spcAft>
                          <a:spcPts val="0"/>
                        </a:spcAft>
                        <a:buNone/>
                      </a:pPr>
                      <a:r>
                        <a:rPr b="1" lang="en-US"/>
                        <a:t>Demographics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1975">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Number of Participants 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Participants 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200"/>
                        <a:t>Percentage of Population by Race/ Ethnicity</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b="1" lang="en-US" sz="1200"/>
                        <a:t>Total Participants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41</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38050">
                <a:tc>
                  <a:txBody>
                    <a:bodyPr/>
                    <a:lstStyle/>
                    <a:p>
                      <a:pPr indent="0" lvl="0" marL="0" rtl="0" algn="r">
                        <a:lnSpc>
                          <a:spcPct val="115000"/>
                        </a:lnSpc>
                        <a:spcBef>
                          <a:spcPts val="0"/>
                        </a:spcBef>
                        <a:spcAft>
                          <a:spcPts val="0"/>
                        </a:spcAft>
                        <a:buNone/>
                      </a:pPr>
                      <a:r>
                        <a:rPr b="1" lang="en-US" sz="1200"/>
                        <a:t>People of Color</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10%</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14%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American Indian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8%</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Asian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0.90%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Hispanic</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3.40%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Black or African American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Two or more races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b="1" lang="en-US" sz="1200"/>
                        <a:t>White</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37</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90%</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84%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13" name="Google Shape;313;gdaf4d122f5_0_5"/>
          <p:cNvGraphicFramePr/>
          <p:nvPr/>
        </p:nvGraphicFramePr>
        <p:xfrm>
          <a:off x="1766888" y="2131038"/>
          <a:ext cx="3000000" cy="3000000"/>
        </p:xfrm>
        <a:graphic>
          <a:graphicData uri="http://schemas.openxmlformats.org/drawingml/2006/table">
            <a:tbl>
              <a:tblPr>
                <a:noFill/>
                <a:tableStyleId>{5A2DCE09-52EB-4028-91A2-2DC0F04180CB}</a:tableStyleId>
              </a:tblPr>
              <a:tblGrid>
                <a:gridCol w="1828800"/>
                <a:gridCol w="1171575"/>
                <a:gridCol w="1295400"/>
                <a:gridCol w="1314450"/>
              </a:tblGrid>
              <a:tr h="466725">
                <a:tc gridSpan="3">
                  <a:txBody>
                    <a:bodyPr/>
                    <a:lstStyle/>
                    <a:p>
                      <a:pPr indent="0" lvl="0" marL="0" rtl="0" algn="ctr">
                        <a:lnSpc>
                          <a:spcPct val="115000"/>
                        </a:lnSpc>
                        <a:spcBef>
                          <a:spcPts val="0"/>
                        </a:spcBef>
                        <a:spcAft>
                          <a:spcPts val="0"/>
                        </a:spcAft>
                        <a:buNone/>
                      </a:pPr>
                      <a:r>
                        <a:rPr b="1" lang="en-US"/>
                        <a:t>Convening Participants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ctr">
                        <a:lnSpc>
                          <a:spcPct val="115000"/>
                        </a:lnSpc>
                        <a:spcBef>
                          <a:spcPts val="0"/>
                        </a:spcBef>
                        <a:spcAft>
                          <a:spcPts val="0"/>
                        </a:spcAft>
                        <a:buNone/>
                      </a:pPr>
                      <a:r>
                        <a:rPr b="1" lang="en-US"/>
                        <a:t>NW Minnesota</a:t>
                      </a:r>
                      <a:endParaRPr b="1"/>
                    </a:p>
                    <a:p>
                      <a:pPr indent="0" lvl="0" marL="0" rtl="0" algn="ctr">
                        <a:lnSpc>
                          <a:spcPct val="115000"/>
                        </a:lnSpc>
                        <a:spcBef>
                          <a:spcPts val="0"/>
                        </a:spcBef>
                        <a:spcAft>
                          <a:spcPts val="0"/>
                        </a:spcAft>
                        <a:buNone/>
                      </a:pPr>
                      <a:r>
                        <a:rPr b="1" lang="en-US"/>
                        <a:t>Demographics</a:t>
                      </a:r>
                      <a:endParaRPr b="1"/>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61975">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Number of Participants 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Percentage of Participants by Race/ Ethnicity</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US" sz="1200"/>
                        <a:t>Percentage of Population by Race/ Ethnicity</a:t>
                      </a:r>
                      <a:endParaRPr b="1" sz="12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b="1" lang="en-US" sz="1200"/>
                        <a:t>Total Participants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41</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3900">
                <a:tc>
                  <a:txBody>
                    <a:bodyPr/>
                    <a:lstStyle/>
                    <a:p>
                      <a:pPr indent="0" lvl="0" marL="0" rtl="0" algn="r">
                        <a:lnSpc>
                          <a:spcPct val="115000"/>
                        </a:lnSpc>
                        <a:spcBef>
                          <a:spcPts val="0"/>
                        </a:spcBef>
                        <a:spcAft>
                          <a:spcPts val="0"/>
                        </a:spcAft>
                        <a:buNone/>
                      </a:pPr>
                      <a:r>
                        <a:rPr b="1" lang="en-US" sz="1200"/>
                        <a:t>People of Color</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b="1" lang="en-US" sz="1200"/>
                        <a:t>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b="1" lang="en-US" sz="1200"/>
                        <a:t>10%</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EAD3"/>
                    </a:solidFill>
                  </a:tcPr>
                </a:tc>
                <a:tc>
                  <a:txBody>
                    <a:bodyPr/>
                    <a:lstStyle/>
                    <a:p>
                      <a:pPr indent="0" lvl="0" marL="0" rtl="0" algn="ctr">
                        <a:lnSpc>
                          <a:spcPct val="115000"/>
                        </a:lnSpc>
                        <a:spcBef>
                          <a:spcPts val="0"/>
                        </a:spcBef>
                        <a:spcAft>
                          <a:spcPts val="0"/>
                        </a:spcAft>
                        <a:buNone/>
                      </a:pPr>
                      <a:r>
                        <a:rPr b="1" lang="en-US" sz="1200"/>
                        <a:t>14%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American Indian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7%</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8%</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Asian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2%</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0.90%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Hispanic</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3.40%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Black or African American</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1%</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lang="en-US" sz="1200"/>
                        <a:t>Two or more races</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0%</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200"/>
                        <a:t>3%</a:t>
                      </a:r>
                      <a:endParaRPr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19075">
                <a:tc>
                  <a:txBody>
                    <a:bodyPr/>
                    <a:lstStyle/>
                    <a:p>
                      <a:pPr indent="0" lvl="0" marL="0" rtl="0" algn="r">
                        <a:lnSpc>
                          <a:spcPct val="115000"/>
                        </a:lnSpc>
                        <a:spcBef>
                          <a:spcPts val="0"/>
                        </a:spcBef>
                        <a:spcAft>
                          <a:spcPts val="0"/>
                        </a:spcAft>
                        <a:buNone/>
                      </a:pPr>
                      <a:r>
                        <a:rPr b="1" lang="en-US" sz="1200"/>
                        <a:t>White</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37</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90%</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US" sz="1200"/>
                        <a:t>84%</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14" name="Google Shape;314;gdaf4d122f5_0_5"/>
          <p:cNvSpPr txBox="1"/>
          <p:nvPr/>
        </p:nvSpPr>
        <p:spPr>
          <a:xfrm>
            <a:off x="212988" y="6147600"/>
            <a:ext cx="564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
              <a:t>https://www.mncompass.org/profiles/region/northwest</a:t>
            </a:r>
            <a:endParaRPr b="1" sz="800"/>
          </a:p>
        </p:txBody>
      </p:sp>
      <p:sp>
        <p:nvSpPr>
          <p:cNvPr id="315" name="Google Shape;315;gdaf4d122f5_0_5"/>
          <p:cNvSpPr txBox="1"/>
          <p:nvPr>
            <p:ph type="title"/>
          </p:nvPr>
        </p:nvSpPr>
        <p:spPr>
          <a:xfrm>
            <a:off x="268675" y="222900"/>
            <a:ext cx="82476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solidFill>
                  <a:schemeClr val="accent1"/>
                </a:solidFill>
              </a:rPr>
              <a:t>Convening Participants by </a:t>
            </a:r>
            <a:r>
              <a:rPr lang="en-US"/>
              <a:t>Race/ Ethnicity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12"/>
                                        </p:tgtEl>
                                      </p:cBhvr>
                                    </p:animEffect>
                                    <p:set>
                                      <p:cBhvr>
                                        <p:cTn dur="1" fill="hold">
                                          <p:stCondLst>
                                            <p:cond delay="1000"/>
                                          </p:stCondLst>
                                        </p:cTn>
                                        <p:tgtEl>
                                          <p:spTgt spid="31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gdac62beaea_0_61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321" name="Google Shape;321;gdac62beaea_0_613"/>
          <p:cNvPicPr preferRelativeResize="0"/>
          <p:nvPr/>
        </p:nvPicPr>
        <p:blipFill>
          <a:blip r:embed="rId3">
            <a:alphaModFix/>
          </a:blip>
          <a:stretch>
            <a:fillRect/>
          </a:stretch>
        </p:blipFill>
        <p:spPr>
          <a:xfrm>
            <a:off x="411975" y="2744399"/>
            <a:ext cx="3010426" cy="3272190"/>
          </a:xfrm>
          <a:prstGeom prst="rect">
            <a:avLst/>
          </a:prstGeom>
          <a:noFill/>
          <a:ln cap="flat" cmpd="sng" w="19050">
            <a:solidFill>
              <a:schemeClr val="dk2"/>
            </a:solidFill>
            <a:prstDash val="solid"/>
            <a:round/>
            <a:headEnd len="sm" w="sm" type="none"/>
            <a:tailEnd len="sm" w="sm" type="none"/>
          </a:ln>
        </p:spPr>
      </p:pic>
      <p:graphicFrame>
        <p:nvGraphicFramePr>
          <p:cNvPr id="322" name="Google Shape;322;gdac62beaea_0_613"/>
          <p:cNvGraphicFramePr/>
          <p:nvPr/>
        </p:nvGraphicFramePr>
        <p:xfrm>
          <a:off x="3912625" y="164325"/>
          <a:ext cx="3000000" cy="3000000"/>
        </p:xfrm>
        <a:graphic>
          <a:graphicData uri="http://schemas.openxmlformats.org/drawingml/2006/table">
            <a:tbl>
              <a:tblPr>
                <a:noFill/>
                <a:tableStyleId>{5A2DCE09-52EB-4028-91A2-2DC0F04180CB}</a:tableStyleId>
              </a:tblPr>
              <a:tblGrid>
                <a:gridCol w="1341525"/>
                <a:gridCol w="894375"/>
                <a:gridCol w="1010650"/>
                <a:gridCol w="912250"/>
                <a:gridCol w="921200"/>
              </a:tblGrid>
              <a:tr h="282200">
                <a:tc gridSpan="3">
                  <a:txBody>
                    <a:bodyPr/>
                    <a:lstStyle/>
                    <a:p>
                      <a:pPr indent="0" lvl="0" marL="0" rtl="0" algn="ctr">
                        <a:lnSpc>
                          <a:spcPct val="115000"/>
                        </a:lnSpc>
                        <a:spcBef>
                          <a:spcPts val="0"/>
                        </a:spcBef>
                        <a:spcAft>
                          <a:spcPts val="0"/>
                        </a:spcAft>
                        <a:buNone/>
                      </a:pPr>
                      <a:r>
                        <a:rPr b="1" lang="en-US" sz="1200"/>
                        <a:t>Convening Participants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gridSpan="2">
                  <a:txBody>
                    <a:bodyPr/>
                    <a:lstStyle/>
                    <a:p>
                      <a:pPr indent="0" lvl="0" marL="0" rtl="0" algn="l">
                        <a:lnSpc>
                          <a:spcPct val="115000"/>
                        </a:lnSpc>
                        <a:spcBef>
                          <a:spcPts val="0"/>
                        </a:spcBef>
                        <a:spcAft>
                          <a:spcPts val="0"/>
                        </a:spcAft>
                        <a:buNone/>
                      </a:pPr>
                      <a:r>
                        <a:rPr b="1" lang="en-US" sz="1200"/>
                        <a:t>NW MN Statistics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82200">
                <a:tc>
                  <a:txBody>
                    <a:bodyPr/>
                    <a:lstStyle/>
                    <a:p>
                      <a:pPr indent="0" lvl="0" marL="0" rtl="0" algn="l">
                        <a:lnSpc>
                          <a:spcPct val="115000"/>
                        </a:lnSpc>
                        <a:spcBef>
                          <a:spcPts val="0"/>
                        </a:spcBef>
                        <a:spcAft>
                          <a:spcPts val="0"/>
                        </a:spcAft>
                        <a:buNone/>
                      </a:pPr>
                      <a:r>
                        <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b="1" lang="en-US" sz="1000">
                          <a:solidFill>
                            <a:schemeClr val="dk1"/>
                          </a:solidFill>
                        </a:rPr>
                        <a:t>Number of Participants by County</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Participants by County</a:t>
                      </a:r>
                      <a:endParaRPr b="1"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Total Number of Participants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41</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Clr>
                          <a:schemeClr val="dk1"/>
                        </a:buClr>
                        <a:buSzPts val="1100"/>
                        <a:buFont typeface="Arial"/>
                        <a:buNone/>
                      </a:pPr>
                      <a:r>
                        <a:rPr lang="en-US" sz="1000">
                          <a:solidFill>
                            <a:schemeClr val="dk1"/>
                          </a:solidFill>
                        </a:rPr>
                        <a:t> (</a:t>
                      </a:r>
                      <a:r>
                        <a:rPr i="1" lang="en-US" sz="1000">
                          <a:solidFill>
                            <a:schemeClr val="dk1"/>
                          </a:solidFill>
                        </a:rPr>
                        <a:t>Total Population: 332,741)</a:t>
                      </a:r>
                      <a:endParaRPr i="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Becker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34,011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Beltrami</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46,403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Clay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63,446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Clearwater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8,821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Hubbard</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21,019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Kittson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4311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000">
                <a:tc>
                  <a:txBody>
                    <a:bodyPr/>
                    <a:lstStyle/>
                    <a:p>
                      <a:pPr indent="0" lvl="0" marL="0" rtl="0" algn="r">
                        <a:lnSpc>
                          <a:spcPct val="115000"/>
                        </a:lnSpc>
                        <a:spcBef>
                          <a:spcPts val="0"/>
                        </a:spcBef>
                        <a:spcAft>
                          <a:spcPts val="0"/>
                        </a:spcAft>
                        <a:buNone/>
                      </a:pPr>
                      <a:r>
                        <a:rPr lang="en-US" sz="1000"/>
                        <a:t>Lake of the Woods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3771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Mahnomen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5501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Marshall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9,372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Norman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6520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Otter Tail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58,195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Pennington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14183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Polk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31,521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Red Lake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4015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Roseau</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15,361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Wilkin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6,291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6700">
                <a:tc>
                  <a:txBody>
                    <a:bodyPr/>
                    <a:lstStyle/>
                    <a:p>
                      <a:pPr indent="0" lvl="0" marL="0" rtl="0" algn="r">
                        <a:lnSpc>
                          <a:spcPct val="115000"/>
                        </a:lnSpc>
                        <a:spcBef>
                          <a:spcPts val="0"/>
                        </a:spcBef>
                        <a:spcAft>
                          <a:spcPts val="0"/>
                        </a:spcAft>
                        <a:buNone/>
                      </a:pPr>
                      <a:r>
                        <a:rPr lang="en-US" sz="1000"/>
                        <a:t>Connection to NW</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graphicFrame>
        <p:nvGraphicFramePr>
          <p:cNvPr id="323" name="Google Shape;323;gdac62beaea_0_613"/>
          <p:cNvGraphicFramePr/>
          <p:nvPr/>
        </p:nvGraphicFramePr>
        <p:xfrm>
          <a:off x="3912625" y="164325"/>
          <a:ext cx="3000000" cy="3000000"/>
        </p:xfrm>
        <a:graphic>
          <a:graphicData uri="http://schemas.openxmlformats.org/drawingml/2006/table">
            <a:tbl>
              <a:tblPr>
                <a:noFill/>
                <a:tableStyleId>{5A2DCE09-52EB-4028-91A2-2DC0F04180CB}</a:tableStyleId>
              </a:tblPr>
              <a:tblGrid>
                <a:gridCol w="1341525"/>
                <a:gridCol w="894375"/>
                <a:gridCol w="1010650"/>
                <a:gridCol w="912250"/>
                <a:gridCol w="921200"/>
              </a:tblGrid>
              <a:tr h="282200">
                <a:tc gridSpan="3">
                  <a:txBody>
                    <a:bodyPr/>
                    <a:lstStyle/>
                    <a:p>
                      <a:pPr indent="0" lvl="0" marL="0" rtl="0" algn="ctr">
                        <a:lnSpc>
                          <a:spcPct val="115000"/>
                        </a:lnSpc>
                        <a:spcBef>
                          <a:spcPts val="0"/>
                        </a:spcBef>
                        <a:spcAft>
                          <a:spcPts val="0"/>
                        </a:spcAft>
                        <a:buNone/>
                      </a:pPr>
                      <a:r>
                        <a:rPr b="1" lang="en-US" sz="1200"/>
                        <a:t>Convening Participants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gridSpan="2">
                  <a:txBody>
                    <a:bodyPr/>
                    <a:lstStyle/>
                    <a:p>
                      <a:pPr indent="0" lvl="0" marL="0" rtl="0" algn="l">
                        <a:lnSpc>
                          <a:spcPct val="115000"/>
                        </a:lnSpc>
                        <a:spcBef>
                          <a:spcPts val="0"/>
                        </a:spcBef>
                        <a:spcAft>
                          <a:spcPts val="0"/>
                        </a:spcAft>
                        <a:buNone/>
                      </a:pPr>
                      <a:r>
                        <a:rPr b="1" lang="en-US" sz="1200"/>
                        <a:t>NW MN Statistics</a:t>
                      </a:r>
                      <a:endParaRPr b="1" sz="12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r>
              <a:tr h="282200">
                <a:tc>
                  <a:txBody>
                    <a:bodyPr/>
                    <a:lstStyle/>
                    <a:p>
                      <a:pPr indent="0" lvl="0" marL="0" rtl="0" algn="l">
                        <a:lnSpc>
                          <a:spcPct val="115000"/>
                        </a:lnSpc>
                        <a:spcBef>
                          <a:spcPts val="0"/>
                        </a:spcBef>
                        <a:spcAft>
                          <a:spcPts val="0"/>
                        </a:spcAft>
                        <a:buNone/>
                      </a:pPr>
                      <a:r>
                        <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Number of Participants by County</a:t>
                      </a:r>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Participants by County</a:t>
                      </a:r>
                      <a:endParaRPr b="1"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b="1" lang="en-US" sz="1000"/>
                        <a:t>Percentage of Population by County</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l">
                        <a:lnSpc>
                          <a:spcPct val="115000"/>
                        </a:lnSpc>
                        <a:spcBef>
                          <a:spcPts val="0"/>
                        </a:spcBef>
                        <a:spcAft>
                          <a:spcPts val="0"/>
                        </a:spcAft>
                        <a:buNone/>
                      </a:pPr>
                      <a:r>
                        <a:rPr b="1" lang="en-US" sz="1000">
                          <a:solidFill>
                            <a:schemeClr val="dk1"/>
                          </a:solidFill>
                        </a:rPr>
                        <a:t>Total Number of Participants</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b="1" lang="en-US" sz="1000"/>
                        <a:t>41</a:t>
                      </a:r>
                      <a:endParaRPr b="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Clr>
                          <a:schemeClr val="dk1"/>
                        </a:buClr>
                        <a:buSzPts val="1100"/>
                        <a:buFont typeface="Arial"/>
                        <a:buNone/>
                      </a:pPr>
                      <a:r>
                        <a:rPr lang="en-US" sz="1000">
                          <a:solidFill>
                            <a:schemeClr val="dk1"/>
                          </a:solidFill>
                        </a:rPr>
                        <a:t> </a:t>
                      </a:r>
                      <a:r>
                        <a:rPr i="1" lang="en-US" sz="1000">
                          <a:solidFill>
                            <a:schemeClr val="dk1"/>
                          </a:solidFill>
                        </a:rPr>
                        <a:t>(Total Population: 332,741)</a:t>
                      </a:r>
                      <a:endParaRPr i="1"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Becker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34,011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Beltrami</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46,403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Clay</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63,446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Clearwater</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8,821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Hubbard</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21,019</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Kittson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4311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15000">
                <a:tc>
                  <a:txBody>
                    <a:bodyPr/>
                    <a:lstStyle/>
                    <a:p>
                      <a:pPr indent="0" lvl="0" marL="0" rtl="0" algn="r">
                        <a:lnSpc>
                          <a:spcPct val="115000"/>
                        </a:lnSpc>
                        <a:spcBef>
                          <a:spcPts val="0"/>
                        </a:spcBef>
                        <a:spcAft>
                          <a:spcPts val="0"/>
                        </a:spcAft>
                        <a:buNone/>
                      </a:pPr>
                      <a:r>
                        <a:rPr lang="en-US" sz="1000"/>
                        <a:t>Lake of the Woods</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3771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Mahnomen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5501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Marshall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9,372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Norman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6520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Otter Tail</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58,195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17%</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Pennington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14183</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Polk</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31,521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9%</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Red Lake</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4015</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Roseau</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15,361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77900">
                <a:tc>
                  <a:txBody>
                    <a:bodyPr/>
                    <a:lstStyle/>
                    <a:p>
                      <a:pPr indent="0" lvl="0" marL="0" rtl="0" algn="r">
                        <a:lnSpc>
                          <a:spcPct val="115000"/>
                        </a:lnSpc>
                        <a:spcBef>
                          <a:spcPts val="0"/>
                        </a:spcBef>
                        <a:spcAft>
                          <a:spcPts val="0"/>
                        </a:spcAft>
                        <a:buNone/>
                      </a:pPr>
                      <a:r>
                        <a:rPr lang="en-US" sz="1000"/>
                        <a:t>Wilkin</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0%</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6,291</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2%</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86700">
                <a:tc>
                  <a:txBody>
                    <a:bodyPr/>
                    <a:lstStyle/>
                    <a:p>
                      <a:pPr indent="0" lvl="0" marL="0" rtl="0" algn="r">
                        <a:lnSpc>
                          <a:spcPct val="115000"/>
                        </a:lnSpc>
                        <a:spcBef>
                          <a:spcPts val="0"/>
                        </a:spcBef>
                        <a:spcAft>
                          <a:spcPts val="0"/>
                        </a:spcAft>
                        <a:buNone/>
                      </a:pPr>
                      <a:r>
                        <a:rPr lang="en-US" sz="1000"/>
                        <a:t>Connection to NW</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6</a:t>
                      </a:r>
                      <a:endParaRPr sz="1000"/>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r">
                        <a:lnSpc>
                          <a:spcPct val="115000"/>
                        </a:lnSpc>
                        <a:spcBef>
                          <a:spcPts val="0"/>
                        </a:spcBef>
                        <a:spcAft>
                          <a:spcPts val="0"/>
                        </a:spcAft>
                        <a:buNone/>
                      </a:pPr>
                      <a:r>
                        <a:rPr lang="en-US" sz="1000"/>
                        <a:t>15%</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t/>
                      </a:r>
                      <a:endParaRPr sz="1000"/>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324" name="Google Shape;324;gdac62beaea_0_613"/>
          <p:cNvSpPr txBox="1"/>
          <p:nvPr/>
        </p:nvSpPr>
        <p:spPr>
          <a:xfrm>
            <a:off x="268675" y="6427125"/>
            <a:ext cx="39714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800">
                <a:solidFill>
                  <a:srgbClr val="FFFFFF"/>
                </a:solidFill>
              </a:rPr>
              <a:t>https://www.minnesota-demographics.com/counties_by_population</a:t>
            </a:r>
            <a:endParaRPr b="1" sz="800">
              <a:solidFill>
                <a:srgbClr val="FFFFFF"/>
              </a:solidFill>
            </a:endParaRPr>
          </a:p>
        </p:txBody>
      </p:sp>
      <p:sp>
        <p:nvSpPr>
          <p:cNvPr id="325" name="Google Shape;325;gdac62beaea_0_613"/>
          <p:cNvSpPr txBox="1"/>
          <p:nvPr>
            <p:ph type="title"/>
          </p:nvPr>
        </p:nvSpPr>
        <p:spPr>
          <a:xfrm>
            <a:off x="411975" y="519725"/>
            <a:ext cx="3153600" cy="17118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solidFill>
                  <a:schemeClr val="accent1"/>
                </a:solidFill>
              </a:rPr>
              <a:t>Convening Participants by </a:t>
            </a:r>
            <a:r>
              <a:rPr lang="en-US"/>
              <a:t>County</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22"/>
                                        </p:tgtEl>
                                      </p:cBhvr>
                                    </p:animEffect>
                                    <p:set>
                                      <p:cBhvr>
                                        <p:cTn dur="1" fill="hold">
                                          <p:stCondLst>
                                            <p:cond delay="1000"/>
                                          </p:stCondLst>
                                        </p:cTn>
                                        <p:tgtEl>
                                          <p:spTgt spid="32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29" name="Shape 329"/>
        <p:cNvGrpSpPr/>
        <p:nvPr/>
      </p:nvGrpSpPr>
      <p:grpSpPr>
        <a:xfrm>
          <a:off x="0" y="0"/>
          <a:ext cx="0" cy="0"/>
          <a:chOff x="0" y="0"/>
          <a:chExt cx="0" cy="0"/>
        </a:xfrm>
      </p:grpSpPr>
      <p:sp>
        <p:nvSpPr>
          <p:cNvPr id="330" name="Google Shape;330;gdac62beaea_0_43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331" name="Google Shape;331;gdac62beaea_0_435"/>
          <p:cNvSpPr txBox="1"/>
          <p:nvPr>
            <p:ph type="title"/>
          </p:nvPr>
        </p:nvSpPr>
        <p:spPr>
          <a:xfrm>
            <a:off x="431165" y="253375"/>
            <a:ext cx="1722300" cy="872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solidFill>
                  <a:schemeClr val="accent1"/>
                </a:solidFill>
              </a:rPr>
              <a:t>Agenda </a:t>
            </a:r>
            <a:endParaRPr/>
          </a:p>
        </p:txBody>
      </p:sp>
      <p:graphicFrame>
        <p:nvGraphicFramePr>
          <p:cNvPr id="332" name="Google Shape;332;gdac62beaea_0_435"/>
          <p:cNvGraphicFramePr/>
          <p:nvPr/>
        </p:nvGraphicFramePr>
        <p:xfrm>
          <a:off x="431163" y="1013463"/>
          <a:ext cx="3000000" cy="3000000"/>
        </p:xfrm>
        <a:graphic>
          <a:graphicData uri="http://schemas.openxmlformats.org/drawingml/2006/table">
            <a:tbl>
              <a:tblPr>
                <a:noFill/>
                <a:tableStyleId>{5A2DCE09-52EB-4028-91A2-2DC0F04180CB}</a:tableStyleId>
              </a:tblPr>
              <a:tblGrid>
                <a:gridCol w="6700300"/>
                <a:gridCol w="1581375"/>
              </a:tblGrid>
              <a:tr h="495575">
                <a:tc>
                  <a:txBody>
                    <a:bodyPr/>
                    <a:lstStyle/>
                    <a:p>
                      <a:pPr indent="0" lvl="0" marL="0" rtl="0" algn="l">
                        <a:lnSpc>
                          <a:spcPct val="150000"/>
                        </a:lnSpc>
                        <a:spcBef>
                          <a:spcPts val="0"/>
                        </a:spcBef>
                        <a:spcAft>
                          <a:spcPts val="0"/>
                        </a:spcAft>
                        <a:buNone/>
                      </a:pPr>
                      <a:r>
                        <a:rPr lang="en-US" sz="1600"/>
                        <a:t>Welcome &amp; Introduction to the 100 in 100 Project</a:t>
                      </a:r>
                      <a:endParaRPr sz="1600"/>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7C056"/>
                    </a:solidFill>
                  </a:tcPr>
                </a:tc>
                <a:tc>
                  <a:txBody>
                    <a:bodyPr/>
                    <a:lstStyle/>
                    <a:p>
                      <a:pPr indent="0" lvl="0" marL="0" rtl="0" algn="l">
                        <a:lnSpc>
                          <a:spcPct val="150000"/>
                        </a:lnSpc>
                        <a:spcBef>
                          <a:spcPts val="0"/>
                        </a:spcBef>
                        <a:spcAft>
                          <a:spcPts val="0"/>
                        </a:spcAft>
                        <a:buNone/>
                      </a:pPr>
                      <a:r>
                        <a:rPr lang="en-US" sz="1600"/>
                        <a:t>15 min.</a:t>
                      </a:r>
                      <a:endParaRPr sz="1600"/>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7C056"/>
                    </a:solidFill>
                  </a:tcPr>
                </a:tc>
              </a:tr>
              <a:tr h="1165225">
                <a:tc>
                  <a:txBody>
                    <a:bodyPr/>
                    <a:lstStyle/>
                    <a:p>
                      <a:pPr indent="0" lvl="0" marL="0" rtl="0" algn="l">
                        <a:lnSpc>
                          <a:spcPct val="150000"/>
                        </a:lnSpc>
                        <a:spcBef>
                          <a:spcPts val="0"/>
                        </a:spcBef>
                        <a:spcAft>
                          <a:spcPts val="0"/>
                        </a:spcAft>
                        <a:buNone/>
                      </a:pPr>
                      <a:r>
                        <a:rPr lang="en-US" sz="1600"/>
                        <a:t>Small Group Discussions in Breakout Rooms   </a:t>
                      </a:r>
                      <a:endParaRPr sz="1600"/>
                    </a:p>
                    <a:p>
                      <a:pPr indent="-317500" lvl="0" marL="457200" rtl="0" algn="l">
                        <a:lnSpc>
                          <a:spcPct val="150000"/>
                        </a:lnSpc>
                        <a:spcBef>
                          <a:spcPts val="0"/>
                        </a:spcBef>
                        <a:spcAft>
                          <a:spcPts val="0"/>
                        </a:spcAft>
                        <a:buSzPts val="1400"/>
                        <a:buChar char="●"/>
                      </a:pPr>
                      <a:r>
                        <a:rPr lang="en-US"/>
                        <a:t>Introductions</a:t>
                      </a:r>
                      <a:endParaRPr/>
                    </a:p>
                    <a:p>
                      <a:pPr indent="-317500" lvl="0" marL="457200" rtl="0" algn="l">
                        <a:lnSpc>
                          <a:spcPct val="150000"/>
                        </a:lnSpc>
                        <a:spcBef>
                          <a:spcPts val="0"/>
                        </a:spcBef>
                        <a:spcAft>
                          <a:spcPts val="0"/>
                        </a:spcAft>
                        <a:buSzPts val="1400"/>
                        <a:buChar char="●"/>
                      </a:pPr>
                      <a:r>
                        <a:rPr lang="en-US"/>
                        <a:t>Share examples of a women leader in your community                                                                              </a:t>
                      </a:r>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US" sz="1600"/>
                        <a:t>15 </a:t>
                      </a:r>
                      <a:r>
                        <a:rPr lang="en-US" sz="1600">
                          <a:solidFill>
                            <a:schemeClr val="dk1"/>
                          </a:solidFill>
                        </a:rPr>
                        <a:t>min.</a:t>
                      </a:r>
                      <a:endParaRPr sz="1600"/>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1829200">
                <a:tc>
                  <a:txBody>
                    <a:bodyPr/>
                    <a:lstStyle/>
                    <a:p>
                      <a:pPr indent="0" lvl="0" marL="0" rtl="0" algn="l">
                        <a:lnSpc>
                          <a:spcPct val="150000"/>
                        </a:lnSpc>
                        <a:spcBef>
                          <a:spcPts val="0"/>
                        </a:spcBef>
                        <a:spcAft>
                          <a:spcPts val="0"/>
                        </a:spcAft>
                        <a:buNone/>
                      </a:pPr>
                      <a:r>
                        <a:rPr lang="en-US" sz="1600"/>
                        <a:t>Focus Group </a:t>
                      </a:r>
                      <a:endParaRPr sz="1600"/>
                    </a:p>
                    <a:p>
                      <a:pPr indent="-317500" lvl="0" marL="457200" rtl="0" algn="l">
                        <a:lnSpc>
                          <a:spcPct val="150000"/>
                        </a:lnSpc>
                        <a:spcBef>
                          <a:spcPts val="0"/>
                        </a:spcBef>
                        <a:spcAft>
                          <a:spcPts val="0"/>
                        </a:spcAft>
                        <a:buSzPts val="1400"/>
                        <a:buChar char="●"/>
                      </a:pPr>
                      <a:r>
                        <a:rPr lang="en-US">
                          <a:solidFill>
                            <a:schemeClr val="dk1"/>
                          </a:solidFill>
                        </a:rPr>
                        <a:t>Report out from small group discussions</a:t>
                      </a:r>
                      <a:endParaRPr>
                        <a:solidFill>
                          <a:schemeClr val="dk1"/>
                        </a:solidFill>
                      </a:endParaRPr>
                    </a:p>
                    <a:p>
                      <a:pPr indent="-317500" lvl="0" marL="457200" rtl="0" algn="l">
                        <a:lnSpc>
                          <a:spcPct val="150000"/>
                        </a:lnSpc>
                        <a:spcBef>
                          <a:spcPts val="0"/>
                        </a:spcBef>
                        <a:spcAft>
                          <a:spcPts val="0"/>
                        </a:spcAft>
                        <a:buSzPts val="1400"/>
                        <a:buChar char="●"/>
                      </a:pPr>
                      <a:r>
                        <a:rPr lang="en-US">
                          <a:solidFill>
                            <a:schemeClr val="dk1"/>
                          </a:solidFill>
                        </a:rPr>
                        <a:t>Discuss research findings</a:t>
                      </a:r>
                      <a:endParaRPr>
                        <a:solidFill>
                          <a:schemeClr val="dk1"/>
                        </a:solidFill>
                      </a:endParaRPr>
                    </a:p>
                    <a:p>
                      <a:pPr indent="-317500" lvl="0" marL="457200" rtl="0" algn="l">
                        <a:lnSpc>
                          <a:spcPct val="150000"/>
                        </a:lnSpc>
                        <a:spcBef>
                          <a:spcPts val="0"/>
                        </a:spcBef>
                        <a:spcAft>
                          <a:spcPts val="0"/>
                        </a:spcAft>
                        <a:buSzPts val="1400"/>
                        <a:buChar char="●"/>
                      </a:pPr>
                      <a:r>
                        <a:rPr lang="en-US">
                          <a:solidFill>
                            <a:schemeClr val="dk1"/>
                          </a:solidFill>
                        </a:rPr>
                        <a:t>Individual work time on Jamboard</a:t>
                      </a:r>
                      <a:endParaRPr>
                        <a:solidFill>
                          <a:schemeClr val="dk1"/>
                        </a:solidFill>
                      </a:endParaRPr>
                    </a:p>
                    <a:p>
                      <a:pPr indent="-317500" lvl="0" marL="457200" rtl="0" algn="l">
                        <a:lnSpc>
                          <a:spcPct val="150000"/>
                        </a:lnSpc>
                        <a:spcBef>
                          <a:spcPts val="0"/>
                        </a:spcBef>
                        <a:spcAft>
                          <a:spcPts val="0"/>
                        </a:spcAft>
                        <a:buSzPts val="1400"/>
                        <a:buChar char="●"/>
                      </a:pPr>
                      <a:r>
                        <a:rPr lang="en-US">
                          <a:solidFill>
                            <a:schemeClr val="dk1"/>
                          </a:solidFill>
                        </a:rPr>
                        <a:t>Large group discussion of Jamboard responses</a:t>
                      </a:r>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7C056"/>
                    </a:solidFill>
                  </a:tcPr>
                </a:tc>
                <a:tc>
                  <a:txBody>
                    <a:bodyPr/>
                    <a:lstStyle/>
                    <a:p>
                      <a:pPr indent="0" lvl="0" marL="0" rtl="0" algn="l">
                        <a:lnSpc>
                          <a:spcPct val="150000"/>
                        </a:lnSpc>
                        <a:spcBef>
                          <a:spcPts val="0"/>
                        </a:spcBef>
                        <a:spcAft>
                          <a:spcPts val="0"/>
                        </a:spcAft>
                        <a:buNone/>
                      </a:pPr>
                      <a:r>
                        <a:rPr lang="en-US" sz="1600"/>
                        <a:t>45 </a:t>
                      </a:r>
                      <a:r>
                        <a:rPr lang="en-US" sz="1600">
                          <a:solidFill>
                            <a:schemeClr val="dk1"/>
                          </a:solidFill>
                        </a:rPr>
                        <a:t>min.</a:t>
                      </a:r>
                      <a:endParaRPr sz="1600"/>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7C056"/>
                    </a:solidFill>
                  </a:tcPr>
                </a:tc>
              </a:tr>
              <a:tr h="1165225">
                <a:tc>
                  <a:txBody>
                    <a:bodyPr/>
                    <a:lstStyle/>
                    <a:p>
                      <a:pPr indent="0" lvl="0" marL="0" rtl="0" algn="l">
                        <a:lnSpc>
                          <a:spcPct val="150000"/>
                        </a:lnSpc>
                        <a:spcBef>
                          <a:spcPts val="0"/>
                        </a:spcBef>
                        <a:spcAft>
                          <a:spcPts val="0"/>
                        </a:spcAft>
                        <a:buNone/>
                      </a:pPr>
                      <a:r>
                        <a:rPr lang="en-US" sz="1600"/>
                        <a:t>Network Building    </a:t>
                      </a:r>
                      <a:endParaRPr sz="1600"/>
                    </a:p>
                    <a:p>
                      <a:pPr indent="-317500" lvl="0" marL="457200" rtl="0" algn="l">
                        <a:lnSpc>
                          <a:spcPct val="150000"/>
                        </a:lnSpc>
                        <a:spcBef>
                          <a:spcPts val="0"/>
                        </a:spcBef>
                        <a:spcAft>
                          <a:spcPts val="0"/>
                        </a:spcAft>
                        <a:buSzPts val="1400"/>
                        <a:buChar char="●"/>
                      </a:pPr>
                      <a:r>
                        <a:rPr lang="en-US"/>
                        <a:t>Partner discussions</a:t>
                      </a:r>
                      <a:endParaRPr/>
                    </a:p>
                    <a:p>
                      <a:pPr indent="-317500" lvl="0" marL="457200" rtl="0" algn="l">
                        <a:lnSpc>
                          <a:spcPct val="150000"/>
                        </a:lnSpc>
                        <a:spcBef>
                          <a:spcPts val="0"/>
                        </a:spcBef>
                        <a:spcAft>
                          <a:spcPts val="0"/>
                        </a:spcAft>
                        <a:buSzPts val="1400"/>
                        <a:buChar char="●"/>
                      </a:pPr>
                      <a:r>
                        <a:rPr lang="en-US"/>
                        <a:t>Challenge to “Close a triangle”                                                                               </a:t>
                      </a:r>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US" sz="1600"/>
                        <a:t>10 </a:t>
                      </a:r>
                      <a:r>
                        <a:rPr lang="en-US" sz="1600">
                          <a:solidFill>
                            <a:schemeClr val="dk1"/>
                          </a:solidFill>
                        </a:rPr>
                        <a:t>min.</a:t>
                      </a:r>
                      <a:endParaRPr sz="1600"/>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tcPr>
                </a:tc>
              </a:tr>
              <a:tr h="610475">
                <a:tc>
                  <a:txBody>
                    <a:bodyPr/>
                    <a:lstStyle/>
                    <a:p>
                      <a:pPr indent="0" lvl="0" marL="0" rtl="0" algn="l">
                        <a:lnSpc>
                          <a:spcPct val="150000"/>
                        </a:lnSpc>
                        <a:spcBef>
                          <a:spcPts val="0"/>
                        </a:spcBef>
                        <a:spcAft>
                          <a:spcPts val="0"/>
                        </a:spcAft>
                        <a:buNone/>
                      </a:pPr>
                      <a:r>
                        <a:rPr lang="en-US" sz="1600"/>
                        <a:t>Closing &amp; Evaluation   </a:t>
                      </a:r>
                      <a:r>
                        <a:rPr lang="en-US"/>
                        <a:t>                                                                           </a:t>
                      </a:r>
                      <a:endParaRPr/>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7C056"/>
                    </a:solidFill>
                  </a:tcPr>
                </a:tc>
                <a:tc>
                  <a:txBody>
                    <a:bodyPr/>
                    <a:lstStyle/>
                    <a:p>
                      <a:pPr indent="0" lvl="0" marL="0" rtl="0" algn="l">
                        <a:lnSpc>
                          <a:spcPct val="150000"/>
                        </a:lnSpc>
                        <a:spcBef>
                          <a:spcPts val="0"/>
                        </a:spcBef>
                        <a:spcAft>
                          <a:spcPts val="0"/>
                        </a:spcAft>
                        <a:buNone/>
                      </a:pPr>
                      <a:r>
                        <a:rPr lang="en-US" sz="1600"/>
                        <a:t>5 </a:t>
                      </a:r>
                      <a:r>
                        <a:rPr lang="en-US" sz="1600">
                          <a:solidFill>
                            <a:schemeClr val="dk1"/>
                          </a:solidFill>
                        </a:rPr>
                        <a:t>min.</a:t>
                      </a:r>
                      <a:endParaRPr sz="1600"/>
                    </a:p>
                  </a:txBody>
                  <a:tcPr marT="63500" marB="63500" marR="63500" marL="63500">
                    <a:lnL cap="flat" cmpd="sng" w="12650">
                      <a:solidFill>
                        <a:srgbClr val="000000"/>
                      </a:solidFill>
                      <a:prstDash val="solid"/>
                      <a:round/>
                      <a:headEnd len="sm" w="sm" type="none"/>
                      <a:tailEnd len="sm" w="sm" type="none"/>
                    </a:lnL>
                    <a:lnR cap="flat" cmpd="sng" w="12650">
                      <a:solidFill>
                        <a:srgbClr val="000000"/>
                      </a:solidFill>
                      <a:prstDash val="solid"/>
                      <a:round/>
                      <a:headEnd len="sm" w="sm" type="none"/>
                      <a:tailEnd len="sm" w="sm" type="none"/>
                    </a:lnR>
                    <a:lnT cap="flat" cmpd="sng" w="12650">
                      <a:solidFill>
                        <a:srgbClr val="000000"/>
                      </a:solidFill>
                      <a:prstDash val="solid"/>
                      <a:round/>
                      <a:headEnd len="sm" w="sm" type="none"/>
                      <a:tailEnd len="sm" w="sm" type="none"/>
                    </a:lnT>
                    <a:lnB cap="flat" cmpd="sng" w="12650">
                      <a:solidFill>
                        <a:srgbClr val="000000"/>
                      </a:solidFill>
                      <a:prstDash val="solid"/>
                      <a:round/>
                      <a:headEnd len="sm" w="sm" type="none"/>
                      <a:tailEnd len="sm" w="sm" type="none"/>
                    </a:lnB>
                    <a:solidFill>
                      <a:srgbClr val="97C056"/>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6" name="Shape 336"/>
        <p:cNvGrpSpPr/>
        <p:nvPr/>
      </p:nvGrpSpPr>
      <p:grpSpPr>
        <a:xfrm>
          <a:off x="0" y="0"/>
          <a:ext cx="0" cy="0"/>
          <a:chOff x="0" y="0"/>
          <a:chExt cx="0" cy="0"/>
        </a:xfrm>
      </p:grpSpPr>
      <p:sp>
        <p:nvSpPr>
          <p:cNvPr id="337" name="Google Shape;337;gdac62beaea_0_441"/>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338" name="Google Shape;338;gdac62beaea_0_441"/>
          <p:cNvSpPr txBox="1"/>
          <p:nvPr>
            <p:ph type="title"/>
          </p:nvPr>
        </p:nvSpPr>
        <p:spPr>
          <a:xfrm>
            <a:off x="407725" y="171500"/>
            <a:ext cx="3911700" cy="780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Pilot Convenings</a:t>
            </a:r>
            <a:endParaRPr/>
          </a:p>
        </p:txBody>
      </p:sp>
      <p:sp>
        <p:nvSpPr>
          <p:cNvPr id="339" name="Google Shape;339;gdac62beaea_0_441"/>
          <p:cNvSpPr txBox="1"/>
          <p:nvPr/>
        </p:nvSpPr>
        <p:spPr>
          <a:xfrm>
            <a:off x="429900" y="4995075"/>
            <a:ext cx="83217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600">
              <a:solidFill>
                <a:srgbClr val="F1C232"/>
              </a:solidFill>
            </a:endParaRPr>
          </a:p>
        </p:txBody>
      </p:sp>
      <p:graphicFrame>
        <p:nvGraphicFramePr>
          <p:cNvPr id="340" name="Google Shape;340;gdac62beaea_0_441"/>
          <p:cNvGraphicFramePr/>
          <p:nvPr/>
        </p:nvGraphicFramePr>
        <p:xfrm>
          <a:off x="407738" y="1382513"/>
          <a:ext cx="3000000" cy="3000000"/>
        </p:xfrm>
        <a:graphic>
          <a:graphicData uri="http://schemas.openxmlformats.org/drawingml/2006/table">
            <a:tbl>
              <a:tblPr>
                <a:noFill/>
                <a:tableStyleId>{635B08B7-9C5F-4395-A163-83E9811BDA0D}</a:tableStyleId>
              </a:tblPr>
              <a:tblGrid>
                <a:gridCol w="1022150"/>
                <a:gridCol w="1249275"/>
                <a:gridCol w="1198800"/>
                <a:gridCol w="1224050"/>
                <a:gridCol w="1198800"/>
                <a:gridCol w="1186175"/>
                <a:gridCol w="1249275"/>
              </a:tblGrid>
              <a:tr h="576550">
                <a:tc gridSpan="7">
                  <a:txBody>
                    <a:bodyPr/>
                    <a:lstStyle/>
                    <a:p>
                      <a:pPr indent="0" lvl="0" marL="0" rtl="0" algn="ctr">
                        <a:spcBef>
                          <a:spcPts val="0"/>
                        </a:spcBef>
                        <a:spcAft>
                          <a:spcPts val="0"/>
                        </a:spcAft>
                        <a:buNone/>
                      </a:pPr>
                      <a:r>
                        <a:rPr b="1" lang="en-US" sz="3400">
                          <a:latin typeface="Raleway"/>
                          <a:ea typeface="Raleway"/>
                          <a:cs typeface="Raleway"/>
                          <a:sym typeface="Raleway"/>
                        </a:rPr>
                        <a:t>March 2021</a:t>
                      </a:r>
                      <a:endParaRPr b="1" sz="3400">
                        <a:latin typeface="Raleway"/>
                        <a:ea typeface="Raleway"/>
                        <a:cs typeface="Raleway"/>
                        <a:sym typeface="Raleway"/>
                      </a:endParaRPr>
                    </a:p>
                  </a:txBody>
                  <a:tcPr marT="88900" marB="88900" marR="88900" marL="88900">
                    <a:lnB cap="flat" cmpd="sng" w="12700">
                      <a:solidFill>
                        <a:srgbClr val="B7B7B7"/>
                      </a:solidFill>
                      <a:prstDash val="solid"/>
                      <a:round/>
                      <a:headEnd len="sm" w="sm" type="none"/>
                      <a:tailEnd len="sm" w="sm" type="none"/>
                    </a:lnB>
                    <a:solidFill>
                      <a:srgbClr val="97C056"/>
                    </a:solidFill>
                  </a:tcPr>
                </a:tc>
                <a:tc hMerge="1"/>
                <a:tc hMerge="1"/>
                <a:tc hMerge="1"/>
                <a:tc hMerge="1"/>
                <a:tc hMerge="1"/>
                <a:tc hMerge="1"/>
              </a:tr>
              <a:tr h="530625">
                <a:tc>
                  <a:txBody>
                    <a:bodyPr/>
                    <a:lstStyle/>
                    <a:p>
                      <a:pPr indent="0" lvl="0" marL="0" rtl="0" algn="ctr">
                        <a:spcBef>
                          <a:spcPts val="0"/>
                        </a:spcBef>
                        <a:spcAft>
                          <a:spcPts val="0"/>
                        </a:spcAft>
                        <a:buNone/>
                      </a:pPr>
                      <a:r>
                        <a:rPr b="1" lang="en-US" sz="1500">
                          <a:latin typeface="Avenir"/>
                          <a:ea typeface="Avenir"/>
                          <a:cs typeface="Avenir"/>
                          <a:sym typeface="Avenir"/>
                        </a:rPr>
                        <a:t>Sun.</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US" sz="1500">
                          <a:latin typeface="Avenir"/>
                          <a:ea typeface="Avenir"/>
                          <a:cs typeface="Avenir"/>
                          <a:sym typeface="Avenir"/>
                        </a:rPr>
                        <a:t>Mon.</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US" sz="1500">
                          <a:latin typeface="Avenir"/>
                          <a:ea typeface="Avenir"/>
                          <a:cs typeface="Avenir"/>
                          <a:sym typeface="Avenir"/>
                        </a:rPr>
                        <a:t>Tues.</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US" sz="1500">
                          <a:latin typeface="Avenir"/>
                          <a:ea typeface="Avenir"/>
                          <a:cs typeface="Avenir"/>
                          <a:sym typeface="Avenir"/>
                        </a:rPr>
                        <a:t>Wed.</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6350">
                      <a:solidFill>
                        <a:srgbClr val="999999"/>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US" sz="1500">
                          <a:latin typeface="Avenir"/>
                          <a:ea typeface="Avenir"/>
                          <a:cs typeface="Avenir"/>
                          <a:sym typeface="Avenir"/>
                        </a:rPr>
                        <a:t>Thurs.</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US" sz="1500">
                          <a:latin typeface="Avenir"/>
                          <a:ea typeface="Avenir"/>
                          <a:cs typeface="Avenir"/>
                          <a:sym typeface="Avenir"/>
                        </a:rPr>
                        <a:t>Fri.</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D9EAD3"/>
                    </a:solidFill>
                  </a:tcPr>
                </a:tc>
                <a:tc>
                  <a:txBody>
                    <a:bodyPr/>
                    <a:lstStyle/>
                    <a:p>
                      <a:pPr indent="0" lvl="0" marL="0" rtl="0" algn="ctr">
                        <a:spcBef>
                          <a:spcPts val="0"/>
                        </a:spcBef>
                        <a:spcAft>
                          <a:spcPts val="0"/>
                        </a:spcAft>
                        <a:buNone/>
                      </a:pPr>
                      <a:r>
                        <a:rPr b="1" lang="en-US" sz="1500">
                          <a:latin typeface="Avenir"/>
                          <a:ea typeface="Avenir"/>
                          <a:cs typeface="Avenir"/>
                          <a:sym typeface="Avenir"/>
                        </a:rPr>
                        <a:t>Sat.</a:t>
                      </a:r>
                      <a:endParaRPr b="1"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r>
              <a:tr h="1265350">
                <a:tc>
                  <a:txBody>
                    <a:bodyPr/>
                    <a:lstStyle/>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T cap="flat" cmpd="sng" w="12700">
                      <a:solidFill>
                        <a:srgbClr val="B7B7B7"/>
                      </a:solidFill>
                      <a:prstDash val="solid"/>
                      <a:round/>
                      <a:headEnd len="sm" w="sm" type="none"/>
                      <a:tailEnd len="sm" w="sm" type="none"/>
                    </a:lnT>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1</a:t>
                      </a:r>
                      <a:endParaRPr sz="1500">
                        <a:latin typeface="Avenir"/>
                        <a:ea typeface="Avenir"/>
                        <a:cs typeface="Avenir"/>
                        <a:sym typeface="Avenir"/>
                      </a:endParaRPr>
                    </a:p>
                  </a:txBody>
                  <a:tcPr marT="88900" marB="88900" marR="88900" marL="88900">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2</a:t>
                      </a:r>
                      <a:endParaRPr sz="1500">
                        <a:latin typeface="Avenir"/>
                        <a:ea typeface="Avenir"/>
                        <a:cs typeface="Avenir"/>
                        <a:sym typeface="Avenir"/>
                      </a:endParaRPr>
                    </a:p>
                    <a:p>
                      <a:pPr indent="0" lvl="0" marL="0" rtl="0" algn="l">
                        <a:spcBef>
                          <a:spcPts val="0"/>
                        </a:spcBef>
                        <a:spcAft>
                          <a:spcPts val="0"/>
                        </a:spcAft>
                        <a:buNone/>
                      </a:pPr>
                      <a:r>
                        <a:t/>
                      </a:r>
                      <a:endParaRPr i="1" sz="1500">
                        <a:latin typeface="Avenir"/>
                        <a:ea typeface="Avenir"/>
                        <a:cs typeface="Avenir"/>
                        <a:sym typeface="Avenir"/>
                      </a:endParaRPr>
                    </a:p>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L cap="flat" cmpd="sng" w="12700">
                      <a:solidFill>
                        <a:srgbClr val="B7B7B7"/>
                      </a:solidFill>
                      <a:prstDash val="solid"/>
                      <a:round/>
                      <a:headEnd len="sm" w="sm" type="none"/>
                      <a:tailEnd len="sm" w="sm" type="none"/>
                    </a:lnL>
                    <a:lnR cap="flat" cmpd="sng" w="6350">
                      <a:solidFill>
                        <a:srgbClr val="999999"/>
                      </a:solidFill>
                      <a:prstDash val="solid"/>
                      <a:round/>
                      <a:headEnd len="sm" w="sm" type="none"/>
                      <a:tailEnd len="sm" w="sm" type="none"/>
                    </a:lnR>
                    <a:lnT cap="flat" cmpd="sng" w="12700">
                      <a:solidFill>
                        <a:srgbClr val="B7B7B7"/>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3</a:t>
                      </a:r>
                      <a:endParaRPr sz="1500">
                        <a:latin typeface="Avenir"/>
                        <a:ea typeface="Avenir"/>
                        <a:cs typeface="Avenir"/>
                        <a:sym typeface="Avenir"/>
                      </a:endParaRPr>
                    </a:p>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L cap="flat" cmpd="sng" w="6350">
                      <a:solidFill>
                        <a:srgbClr val="999999"/>
                      </a:solidFill>
                      <a:prstDash val="solid"/>
                      <a:round/>
                      <a:headEnd len="sm" w="sm" type="none"/>
                      <a:tailEnd len="sm" w="sm" type="none"/>
                    </a:lnL>
                    <a:lnR cap="flat" cmpd="sng" w="76200">
                      <a:solidFill>
                        <a:srgbClr val="F1C232"/>
                      </a:solidFill>
                      <a:prstDash val="solid"/>
                      <a:round/>
                      <a:headEnd len="sm" w="sm" type="none"/>
                      <a:tailEnd len="sm" w="sm" type="none"/>
                    </a:lnR>
                    <a:lnT cap="flat" cmpd="sng" w="6350">
                      <a:solidFill>
                        <a:srgbClr val="999999"/>
                      </a:solidFill>
                      <a:prstDash val="solid"/>
                      <a:round/>
                      <a:headEnd len="sm" w="sm" type="none"/>
                      <a:tailEnd len="sm" w="sm" type="none"/>
                    </a:lnT>
                    <a:lnB cap="flat" cmpd="sng" w="6350">
                      <a:solidFill>
                        <a:srgbClr val="999999"/>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4</a:t>
                      </a:r>
                      <a:endParaRPr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Convening 1</a:t>
                      </a:r>
                      <a:endParaRPr i="1"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7:00-8:30 p.m.</a:t>
                      </a:r>
                      <a:endParaRPr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R cap="flat" cmpd="sng" w="76200">
                      <a:solidFill>
                        <a:srgbClr val="F1C232"/>
                      </a:solidFill>
                      <a:prstDash val="solid"/>
                      <a:round/>
                      <a:headEnd len="sm" w="sm" type="none"/>
                      <a:tailEnd len="sm" w="sm" type="none"/>
                    </a:lnR>
                    <a:lnT cap="flat" cmpd="sng" w="76200">
                      <a:solidFill>
                        <a:srgbClr val="F1C232"/>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5</a:t>
                      </a:r>
                      <a:endParaRPr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R cap="flat" cmpd="sng" w="76200">
                      <a:solidFill>
                        <a:srgbClr val="F1C232"/>
                      </a:solidFill>
                      <a:prstDash val="solid"/>
                      <a:round/>
                      <a:headEnd len="sm" w="sm" type="none"/>
                      <a:tailEnd len="sm" w="sm" type="none"/>
                    </a:lnR>
                    <a:lnT cap="flat" cmpd="sng" w="12700">
                      <a:solidFill>
                        <a:srgbClr val="B7B7B7"/>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6</a:t>
                      </a:r>
                      <a:endParaRPr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Convening 2  8:30-10:00 a.m.</a:t>
                      </a:r>
                      <a:endParaRPr i="1"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R cap="flat" cmpd="sng" w="76200">
                      <a:solidFill>
                        <a:srgbClr val="F1C232"/>
                      </a:solidFill>
                      <a:prstDash val="solid"/>
                      <a:round/>
                      <a:headEnd len="sm" w="sm" type="none"/>
                      <a:tailEnd len="sm" w="sm" type="none"/>
                    </a:lnR>
                    <a:lnT cap="flat" cmpd="sng" w="76200">
                      <a:solidFill>
                        <a:srgbClr val="F1C232"/>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r>
              <a:tr h="1510250">
                <a:tc>
                  <a:txBody>
                    <a:bodyPr/>
                    <a:lstStyle/>
                    <a:p>
                      <a:pPr indent="0" lvl="0" marL="0" rtl="0" algn="l">
                        <a:spcBef>
                          <a:spcPts val="0"/>
                        </a:spcBef>
                        <a:spcAft>
                          <a:spcPts val="0"/>
                        </a:spcAft>
                        <a:buNone/>
                      </a:pPr>
                      <a:r>
                        <a:rPr lang="en-US" sz="1500">
                          <a:latin typeface="Avenir"/>
                          <a:ea typeface="Avenir"/>
                          <a:cs typeface="Avenir"/>
                          <a:sym typeface="Avenir"/>
                        </a:rPr>
                        <a:t>7</a:t>
                      </a:r>
                      <a:endParaRPr sz="1500">
                        <a:latin typeface="Avenir"/>
                        <a:ea typeface="Avenir"/>
                        <a:cs typeface="Avenir"/>
                        <a:sym typeface="Avenir"/>
                      </a:endParaRPr>
                    </a:p>
                  </a:txBody>
                  <a:tcPr marT="88900" marB="88900" marR="88900" marL="88900">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8</a:t>
                      </a:r>
                      <a:endParaRPr sz="1500">
                        <a:latin typeface="Avenir"/>
                        <a:ea typeface="Avenir"/>
                        <a:cs typeface="Avenir"/>
                        <a:sym typeface="Avenir"/>
                      </a:endParaRPr>
                    </a:p>
                  </a:txBody>
                  <a:tcPr marT="88900" marB="88900" marR="88900" marL="88900">
                    <a:lnR cap="flat" cmpd="sng" w="76200">
                      <a:solidFill>
                        <a:srgbClr val="F1C232"/>
                      </a:solidFill>
                      <a:prstDash val="solid"/>
                      <a:round/>
                      <a:headEnd len="sm" w="sm" type="none"/>
                      <a:tailEnd len="sm" w="sm" type="none"/>
                    </a:lnR>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9</a:t>
                      </a:r>
                      <a:endParaRPr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Convening 3</a:t>
                      </a:r>
                      <a:endParaRPr i="1"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3:00-4:30 p.m.</a:t>
                      </a:r>
                      <a:endParaRPr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R cap="flat" cmpd="sng" w="76200">
                      <a:solidFill>
                        <a:srgbClr val="F1C232"/>
                      </a:solidFill>
                      <a:prstDash val="solid"/>
                      <a:round/>
                      <a:headEnd len="sm" w="sm" type="none"/>
                      <a:tailEnd len="sm" w="sm" type="none"/>
                    </a:lnR>
                    <a:lnT cap="flat" cmpd="sng" w="76200">
                      <a:solidFill>
                        <a:srgbClr val="F1C232"/>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10</a:t>
                      </a:r>
                      <a:endParaRPr sz="1500">
                        <a:latin typeface="Avenir"/>
                        <a:ea typeface="Avenir"/>
                        <a:cs typeface="Avenir"/>
                        <a:sym typeface="Avenir"/>
                      </a:endParaRPr>
                    </a:p>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R cap="flat" cmpd="sng" w="6350">
                      <a:solidFill>
                        <a:srgbClr val="999999"/>
                      </a:solidFill>
                      <a:prstDash val="solid"/>
                      <a:round/>
                      <a:headEnd len="sm" w="sm" type="none"/>
                      <a:tailEnd len="sm" w="sm" type="none"/>
                    </a:lnR>
                    <a:lnT cap="flat" cmpd="sng" w="6350">
                      <a:solidFill>
                        <a:srgbClr val="999999"/>
                      </a:solidFill>
                      <a:prstDash val="solid"/>
                      <a:round/>
                      <a:headEnd len="sm" w="sm" type="none"/>
                      <a:tailEnd len="sm" w="sm" type="none"/>
                    </a:lnT>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11</a:t>
                      </a:r>
                      <a:endParaRPr sz="1500">
                        <a:latin typeface="Avenir"/>
                        <a:ea typeface="Avenir"/>
                        <a:cs typeface="Avenir"/>
                        <a:sym typeface="Avenir"/>
                      </a:endParaRPr>
                    </a:p>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L cap="flat" cmpd="sng" w="6350">
                      <a:solidFill>
                        <a:srgbClr val="999999"/>
                      </a:solidFill>
                      <a:prstDash val="solid"/>
                      <a:round/>
                      <a:headEnd len="sm" w="sm" type="none"/>
                      <a:tailEnd len="sm" w="sm" type="none"/>
                    </a:lnL>
                    <a:lnR cap="flat" cmpd="sng" w="76200">
                      <a:solidFill>
                        <a:srgbClr val="F1C232"/>
                      </a:solidFill>
                      <a:prstDash val="solid"/>
                      <a:round/>
                      <a:headEnd len="sm" w="sm" type="none"/>
                      <a:tailEnd len="sm" w="sm" type="none"/>
                    </a:lnR>
                    <a:lnT cap="flat" cmpd="sng" w="76200">
                      <a:solidFill>
                        <a:srgbClr val="F1C232"/>
                      </a:solidFill>
                      <a:prstDash val="solid"/>
                      <a:round/>
                      <a:headEnd len="sm" w="sm" type="none"/>
                      <a:tailEnd len="sm" w="sm" type="none"/>
                    </a:lnT>
                    <a:lnB cap="flat" cmpd="sng" w="6350">
                      <a:solidFill>
                        <a:srgbClr val="999999"/>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12</a:t>
                      </a:r>
                      <a:endParaRPr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Convening 4</a:t>
                      </a:r>
                      <a:endParaRPr i="1" sz="1500">
                        <a:latin typeface="Avenir"/>
                        <a:ea typeface="Avenir"/>
                        <a:cs typeface="Avenir"/>
                        <a:sym typeface="Avenir"/>
                      </a:endParaRPr>
                    </a:p>
                    <a:p>
                      <a:pPr indent="0" lvl="0" marL="0" rtl="0" algn="ctr">
                        <a:spcBef>
                          <a:spcPts val="0"/>
                        </a:spcBef>
                        <a:spcAft>
                          <a:spcPts val="0"/>
                        </a:spcAft>
                        <a:buNone/>
                      </a:pPr>
                      <a:r>
                        <a:rPr i="1" lang="en-US" sz="1500">
                          <a:latin typeface="Avenir"/>
                          <a:ea typeface="Avenir"/>
                          <a:cs typeface="Avenir"/>
                          <a:sym typeface="Avenir"/>
                        </a:rPr>
                        <a:t>12:00-1:30 p.m.</a:t>
                      </a:r>
                      <a:endParaRPr sz="1500">
                        <a:latin typeface="Avenir"/>
                        <a:ea typeface="Avenir"/>
                        <a:cs typeface="Avenir"/>
                        <a:sym typeface="Avenir"/>
                      </a:endParaRPr>
                    </a:p>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R cap="flat" cmpd="sng" w="76200">
                      <a:solidFill>
                        <a:srgbClr val="F1C232"/>
                      </a:solidFill>
                      <a:prstDash val="solid"/>
                      <a:round/>
                      <a:headEnd len="sm" w="sm" type="none"/>
                      <a:tailEnd len="sm" w="sm" type="none"/>
                    </a:lnR>
                    <a:lnT cap="flat" cmpd="sng" w="76200">
                      <a:solidFill>
                        <a:srgbClr val="F1C232"/>
                      </a:solidFill>
                      <a:prstDash val="solid"/>
                      <a:round/>
                      <a:headEnd len="sm" w="sm" type="none"/>
                      <a:tailEnd len="sm" w="sm" type="none"/>
                    </a:lnT>
                    <a:lnB cap="flat" cmpd="sng" w="76200">
                      <a:solidFill>
                        <a:srgbClr val="F1C232"/>
                      </a:solidFill>
                      <a:prstDash val="solid"/>
                      <a:round/>
                      <a:headEnd len="sm" w="sm" type="none"/>
                      <a:tailEnd len="sm" w="sm" type="none"/>
                    </a:lnB>
                    <a:solidFill>
                      <a:srgbClr val="D9EAD3"/>
                    </a:solidFill>
                  </a:tcPr>
                </a:tc>
                <a:tc>
                  <a:txBody>
                    <a:bodyPr/>
                    <a:lstStyle/>
                    <a:p>
                      <a:pPr indent="0" lvl="0" marL="0" rtl="0" algn="l">
                        <a:spcBef>
                          <a:spcPts val="0"/>
                        </a:spcBef>
                        <a:spcAft>
                          <a:spcPts val="0"/>
                        </a:spcAft>
                        <a:buNone/>
                      </a:pPr>
                      <a:r>
                        <a:rPr lang="en-US" sz="1500">
                          <a:latin typeface="Avenir"/>
                          <a:ea typeface="Avenir"/>
                          <a:cs typeface="Avenir"/>
                          <a:sym typeface="Avenir"/>
                        </a:rPr>
                        <a:t>13</a:t>
                      </a:r>
                      <a:endParaRPr sz="1500">
                        <a:latin typeface="Avenir"/>
                        <a:ea typeface="Avenir"/>
                        <a:cs typeface="Avenir"/>
                        <a:sym typeface="Avenir"/>
                      </a:endParaRPr>
                    </a:p>
                    <a:p>
                      <a:pPr indent="0" lvl="0" marL="0" rtl="0" algn="l">
                        <a:spcBef>
                          <a:spcPts val="0"/>
                        </a:spcBef>
                        <a:spcAft>
                          <a:spcPts val="0"/>
                        </a:spcAft>
                        <a:buNone/>
                      </a:pPr>
                      <a:r>
                        <a:t/>
                      </a:r>
                      <a:endParaRPr sz="1500">
                        <a:latin typeface="Avenir"/>
                        <a:ea typeface="Avenir"/>
                        <a:cs typeface="Avenir"/>
                        <a:sym typeface="Avenir"/>
                      </a:endParaRPr>
                    </a:p>
                  </a:txBody>
                  <a:tcPr marT="88900" marB="88900" marR="88900" marL="88900">
                    <a:lnL cap="flat" cmpd="sng" w="76200">
                      <a:solidFill>
                        <a:srgbClr val="F1C232"/>
                      </a:solidFill>
                      <a:prstDash val="solid"/>
                      <a:round/>
                      <a:headEnd len="sm" w="sm" type="none"/>
                      <a:tailEnd len="sm" w="sm" type="none"/>
                    </a:lnL>
                    <a:lnT cap="flat" cmpd="sng" w="76200">
                      <a:solidFill>
                        <a:srgbClr val="F1C232"/>
                      </a:solidFill>
                      <a:prstDash val="solid"/>
                      <a:round/>
                      <a:headEnd len="sm" w="sm" type="none"/>
                      <a:tailEnd len="sm" w="sm" type="none"/>
                    </a:lnT>
                    <a:solidFill>
                      <a:srgbClr val="D9EAD3"/>
                    </a:solidFill>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gdaf4d122f5_0_629"/>
          <p:cNvSpPr txBox="1"/>
          <p:nvPr>
            <p:ph type="title"/>
          </p:nvPr>
        </p:nvSpPr>
        <p:spPr>
          <a:xfrm>
            <a:off x="356225" y="321900"/>
            <a:ext cx="7543800" cy="762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Data Sources from Convenings</a:t>
            </a:r>
            <a:endParaRPr/>
          </a:p>
        </p:txBody>
      </p:sp>
      <p:sp>
        <p:nvSpPr>
          <p:cNvPr id="346" name="Google Shape;346;gdaf4d122f5_0_629"/>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347" name="Google Shape;347;gdaf4d122f5_0_629"/>
          <p:cNvSpPr/>
          <p:nvPr/>
        </p:nvSpPr>
        <p:spPr>
          <a:xfrm>
            <a:off x="-5" y="859973"/>
            <a:ext cx="6856571" cy="5334000"/>
          </a:xfrm>
          <a:custGeom>
            <a:rect b="b" l="l" r="r" t="t"/>
            <a:pathLst>
              <a:path extrusionOk="0" h="5334000" w="9142095">
                <a:moveTo>
                  <a:pt x="9141618" y="0"/>
                </a:moveTo>
                <a:lnTo>
                  <a:pt x="0" y="0"/>
                </a:lnTo>
                <a:lnTo>
                  <a:pt x="0" y="5334001"/>
                </a:lnTo>
                <a:lnTo>
                  <a:pt x="9141618" y="5334001"/>
                </a:lnTo>
                <a:lnTo>
                  <a:pt x="9141618" y="0"/>
                </a:lnTo>
                <a:close/>
              </a:path>
            </a:pathLst>
          </a:cu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48" name="Google Shape;348;gdaf4d122f5_0_629"/>
          <p:cNvSpPr txBox="1"/>
          <p:nvPr/>
        </p:nvSpPr>
        <p:spPr>
          <a:xfrm>
            <a:off x="1489950" y="1387100"/>
            <a:ext cx="5630700" cy="3747900"/>
          </a:xfrm>
          <a:prstGeom prst="rect">
            <a:avLst/>
          </a:prstGeom>
          <a:noFill/>
          <a:ln>
            <a:noFill/>
          </a:ln>
        </p:spPr>
        <p:txBody>
          <a:bodyPr anchorCtr="0" anchor="t" bIns="0" lIns="0" spcFirstLastPara="1" rIns="0" wrap="square" tIns="12700">
            <a:noAutofit/>
          </a:bodyPr>
          <a:lstStyle/>
          <a:p>
            <a:pPr indent="-381000" lvl="0" marL="457200" marR="0" rtl="0" algn="l">
              <a:lnSpc>
                <a:spcPct val="100000"/>
              </a:lnSpc>
              <a:spcBef>
                <a:spcPts val="0"/>
              </a:spcBef>
              <a:spcAft>
                <a:spcPts val="0"/>
              </a:spcAft>
              <a:buSzPts val="2400"/>
              <a:buChar char="❏"/>
            </a:pPr>
            <a:r>
              <a:rPr i="0" lang="en-US" sz="2400" u="none" cap="none" strike="noStrike"/>
              <a:t>Registration </a:t>
            </a:r>
            <a:r>
              <a:rPr lang="en-US" sz="2400"/>
              <a:t>(google form)</a:t>
            </a:r>
            <a:endParaRPr i="0" sz="2400" u="none" cap="none" strike="noStrike"/>
          </a:p>
          <a:p>
            <a:pPr indent="-381000" lvl="0" marL="457200" marR="0" rtl="0" algn="l">
              <a:lnSpc>
                <a:spcPct val="100000"/>
              </a:lnSpc>
              <a:spcBef>
                <a:spcPts val="1000"/>
              </a:spcBef>
              <a:spcAft>
                <a:spcPts val="0"/>
              </a:spcAft>
              <a:buSzPts val="2400"/>
              <a:buChar char="❏"/>
            </a:pPr>
            <a:r>
              <a:rPr i="0" lang="en-US" sz="2400" u="none" cap="none" strike="noStrike"/>
              <a:t>Menti poll (1st Convening)</a:t>
            </a:r>
            <a:endParaRPr i="0" sz="2400" u="none" cap="none" strike="noStrike"/>
          </a:p>
          <a:p>
            <a:pPr indent="-381000" lvl="0" marL="457200" marR="0" rtl="0" algn="l">
              <a:lnSpc>
                <a:spcPct val="100000"/>
              </a:lnSpc>
              <a:spcBef>
                <a:spcPts val="1000"/>
              </a:spcBef>
              <a:spcAft>
                <a:spcPts val="0"/>
              </a:spcAft>
              <a:buSzPts val="2400"/>
              <a:buChar char="❏"/>
            </a:pPr>
            <a:r>
              <a:rPr i="0" lang="en-US" sz="2400" u="none" cap="none" strike="noStrike"/>
              <a:t>Shared facilitator notes</a:t>
            </a:r>
            <a:endParaRPr i="0" sz="2400" u="none" cap="none" strike="noStrike"/>
          </a:p>
          <a:p>
            <a:pPr indent="-381000" lvl="0" marL="457200" marR="0" rtl="0" algn="l">
              <a:lnSpc>
                <a:spcPct val="100000"/>
              </a:lnSpc>
              <a:spcBef>
                <a:spcPts val="1000"/>
              </a:spcBef>
              <a:spcAft>
                <a:spcPts val="0"/>
              </a:spcAft>
              <a:buSzPts val="2400"/>
              <a:buChar char="❏"/>
            </a:pPr>
            <a:r>
              <a:rPr i="0" lang="en-US" sz="2400" u="none" cap="none" strike="noStrike"/>
              <a:t>Jamboard</a:t>
            </a:r>
            <a:endParaRPr i="0" sz="2400" u="none" cap="none" strike="noStrike"/>
          </a:p>
          <a:p>
            <a:pPr indent="-381000" lvl="0" marL="457200" marR="0" rtl="0" algn="l">
              <a:lnSpc>
                <a:spcPct val="100000"/>
              </a:lnSpc>
              <a:spcBef>
                <a:spcPts val="1000"/>
              </a:spcBef>
              <a:spcAft>
                <a:spcPts val="0"/>
              </a:spcAft>
              <a:buSzPts val="2400"/>
              <a:buChar char="❏"/>
            </a:pPr>
            <a:r>
              <a:rPr i="0" lang="en-US" sz="2400" u="none" cap="none" strike="noStrike"/>
              <a:t>Transcript of large group discussions</a:t>
            </a:r>
            <a:endParaRPr i="0" sz="2400" u="none" cap="none" strike="noStrike"/>
          </a:p>
          <a:p>
            <a:pPr indent="-381000" lvl="0" marL="457200" marR="0" rtl="0" algn="l">
              <a:lnSpc>
                <a:spcPct val="100000"/>
              </a:lnSpc>
              <a:spcBef>
                <a:spcPts val="1000"/>
              </a:spcBef>
              <a:spcAft>
                <a:spcPts val="0"/>
              </a:spcAft>
              <a:buSzPts val="2400"/>
              <a:buChar char="❏"/>
            </a:pPr>
            <a:r>
              <a:rPr i="0" lang="en-US" sz="2400" u="none" cap="none" strike="noStrike"/>
              <a:t>Chat box </a:t>
            </a:r>
            <a:endParaRPr i="0" sz="2400" u="none" cap="none" strike="noStrike"/>
          </a:p>
          <a:p>
            <a:pPr indent="-381000" lvl="0" marL="457200" marR="0" rtl="0" algn="l">
              <a:lnSpc>
                <a:spcPct val="100000"/>
              </a:lnSpc>
              <a:spcBef>
                <a:spcPts val="1000"/>
              </a:spcBef>
              <a:spcAft>
                <a:spcPts val="0"/>
              </a:spcAft>
              <a:buSzPts val="2400"/>
              <a:buChar char="❏"/>
            </a:pPr>
            <a:r>
              <a:rPr i="0" lang="en-US" sz="2400" u="none" cap="none" strike="noStrike"/>
              <a:t>Final Thoughts eval (google form)</a:t>
            </a:r>
            <a:endParaRPr i="0" sz="2400" u="none" cap="none" strike="noStrike"/>
          </a:p>
          <a:p>
            <a:pPr indent="0" lvl="0" marL="0" marR="0" rtl="0" algn="l">
              <a:lnSpc>
                <a:spcPct val="100000"/>
              </a:lnSpc>
              <a:spcBef>
                <a:spcPts val="1000"/>
              </a:spcBef>
              <a:spcAft>
                <a:spcPts val="0"/>
              </a:spcAft>
              <a:buClr>
                <a:srgbClr val="000000"/>
              </a:buClr>
              <a:buSzPts val="1800"/>
              <a:buFont typeface="Arial"/>
              <a:buNone/>
            </a:pPr>
            <a:r>
              <a:t/>
            </a:r>
            <a:endParaRPr b="0" i="0" sz="2500" u="none" cap="none" strike="noStrike">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800"/>
              <a:buFont typeface="Arial"/>
              <a:buNone/>
            </a:pPr>
            <a:r>
              <a:t/>
            </a:r>
            <a:endParaRPr b="0" i="0" sz="2500" u="none" cap="none" strike="noStrike">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800"/>
              <a:buFont typeface="Arial"/>
              <a:buNone/>
            </a:pPr>
            <a:r>
              <a:t/>
            </a:r>
            <a:endParaRPr b="0" i="0" sz="2500" u="none" cap="none" strike="noStrike">
              <a:latin typeface="Calibri"/>
              <a:ea typeface="Calibri"/>
              <a:cs typeface="Calibri"/>
              <a:sym typeface="Calibri"/>
            </a:endParaRPr>
          </a:p>
          <a:p>
            <a:pPr indent="0" lvl="0" marL="0" marR="0" rtl="0" algn="l">
              <a:lnSpc>
                <a:spcPct val="100000"/>
              </a:lnSpc>
              <a:spcBef>
                <a:spcPts val="1000"/>
              </a:spcBef>
              <a:spcAft>
                <a:spcPts val="1000"/>
              </a:spcAft>
              <a:buClr>
                <a:srgbClr val="000000"/>
              </a:buClr>
              <a:buSzPts val="1800"/>
              <a:buFont typeface="Arial"/>
              <a:buNone/>
            </a:pPr>
            <a:r>
              <a:t/>
            </a:r>
            <a:endParaRPr b="0" i="0" sz="2500" u="none" cap="none" strike="noStrike">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gdaf4d122f5_0_464"/>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354" name="Google Shape;354;gdaf4d122f5_0_464"/>
          <p:cNvSpPr txBox="1"/>
          <p:nvPr/>
        </p:nvSpPr>
        <p:spPr>
          <a:xfrm>
            <a:off x="478775" y="1849400"/>
            <a:ext cx="4386600" cy="2821800"/>
          </a:xfrm>
          <a:prstGeom prst="rect">
            <a:avLst/>
          </a:prstGeom>
          <a:solidFill>
            <a:srgbClr val="31748D"/>
          </a:solidFill>
          <a:ln>
            <a:noFill/>
          </a:ln>
        </p:spPr>
        <p:txBody>
          <a:bodyPr anchorCtr="0" anchor="t" bIns="91425" lIns="91425" spcFirstLastPara="1" rIns="91425" wrap="square" tIns="91425">
            <a:noAutofit/>
          </a:bodyPr>
          <a:lstStyle/>
          <a:p>
            <a:pPr indent="0" lvl="0" marL="457200" marR="0" rtl="0" algn="l">
              <a:lnSpc>
                <a:spcPct val="100000"/>
              </a:lnSpc>
              <a:spcBef>
                <a:spcPts val="1000"/>
              </a:spcBef>
              <a:spcAft>
                <a:spcPts val="0"/>
              </a:spcAft>
              <a:buNone/>
            </a:pPr>
            <a:r>
              <a:t/>
            </a:r>
            <a:endParaRPr sz="3000">
              <a:solidFill>
                <a:srgbClr val="FFFFFF"/>
              </a:solidFill>
            </a:endParaRPr>
          </a:p>
          <a:p>
            <a:pPr indent="-419100" lvl="0" marL="914400" marR="0" rtl="0" algn="l">
              <a:lnSpc>
                <a:spcPct val="100000"/>
              </a:lnSpc>
              <a:spcBef>
                <a:spcPts val="1000"/>
              </a:spcBef>
              <a:spcAft>
                <a:spcPts val="0"/>
              </a:spcAft>
              <a:buClr>
                <a:srgbClr val="FFFFFF"/>
              </a:buClr>
              <a:buSzPts val="3000"/>
              <a:buChar char="●"/>
            </a:pPr>
            <a:r>
              <a:rPr lang="en-US" sz="3000">
                <a:solidFill>
                  <a:srgbClr val="FFFFFF"/>
                </a:solidFill>
              </a:rPr>
              <a:t>Small sample size</a:t>
            </a:r>
            <a:endParaRPr sz="3000">
              <a:solidFill>
                <a:srgbClr val="FFFFFF"/>
              </a:solidFill>
            </a:endParaRPr>
          </a:p>
          <a:p>
            <a:pPr indent="0" lvl="0" marL="457200" marR="0" rtl="0" algn="l">
              <a:lnSpc>
                <a:spcPct val="100000"/>
              </a:lnSpc>
              <a:spcBef>
                <a:spcPts val="1000"/>
              </a:spcBef>
              <a:spcAft>
                <a:spcPts val="0"/>
              </a:spcAft>
              <a:buNone/>
            </a:pPr>
            <a:r>
              <a:t/>
            </a:r>
            <a:endParaRPr sz="3000">
              <a:solidFill>
                <a:srgbClr val="FFFFFF"/>
              </a:solidFill>
            </a:endParaRPr>
          </a:p>
          <a:p>
            <a:pPr indent="-419100" lvl="0" marL="914400" marR="0" rtl="0" algn="l">
              <a:lnSpc>
                <a:spcPct val="100000"/>
              </a:lnSpc>
              <a:spcBef>
                <a:spcPts val="1000"/>
              </a:spcBef>
              <a:spcAft>
                <a:spcPts val="0"/>
              </a:spcAft>
              <a:buClr>
                <a:srgbClr val="FFFFFF"/>
              </a:buClr>
              <a:buSzPts val="3000"/>
              <a:buChar char="●"/>
            </a:pPr>
            <a:r>
              <a:rPr lang="en-US" sz="3000">
                <a:solidFill>
                  <a:srgbClr val="FFFFFF"/>
                </a:solidFill>
              </a:rPr>
              <a:t>Response bias</a:t>
            </a:r>
            <a:endParaRPr sz="3000">
              <a:solidFill>
                <a:srgbClr val="FFFFFF"/>
              </a:solidFill>
            </a:endParaRPr>
          </a:p>
          <a:p>
            <a:pPr indent="0" lvl="0" marL="1371600" marR="0" rtl="0" algn="ctr">
              <a:lnSpc>
                <a:spcPct val="100000"/>
              </a:lnSpc>
              <a:spcBef>
                <a:spcPts val="100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355" name="Google Shape;355;gdaf4d122f5_0_464"/>
          <p:cNvSpPr txBox="1"/>
          <p:nvPr>
            <p:ph type="title"/>
          </p:nvPr>
        </p:nvSpPr>
        <p:spPr>
          <a:xfrm>
            <a:off x="144425" y="120300"/>
            <a:ext cx="6252900" cy="1005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Research </a:t>
            </a:r>
            <a:r>
              <a:rPr lang="en-US"/>
              <a:t>Limitations </a:t>
            </a:r>
            <a:endParaRPr/>
          </a:p>
        </p:txBody>
      </p:sp>
      <p:pic>
        <p:nvPicPr>
          <p:cNvPr id="356" name="Google Shape;356;gdaf4d122f5_0_464"/>
          <p:cNvPicPr preferRelativeResize="0"/>
          <p:nvPr/>
        </p:nvPicPr>
        <p:blipFill>
          <a:blip r:embed="rId3">
            <a:alphaModFix amt="75000"/>
          </a:blip>
          <a:stretch>
            <a:fillRect/>
          </a:stretch>
        </p:blipFill>
        <p:spPr>
          <a:xfrm>
            <a:off x="5273800" y="1007325"/>
            <a:ext cx="3326472" cy="49690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54"/>
                                        </p:tgtEl>
                                      </p:cBhvr>
                                    </p:animEffect>
                                    <p:set>
                                      <p:cBhvr>
                                        <p:cTn dur="1" fill="hold">
                                          <p:stCondLst>
                                            <p:cond delay="1000"/>
                                          </p:stCondLst>
                                        </p:cTn>
                                        <p:tgtEl>
                                          <p:spTgt spid="35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dceb6df7c1_0_37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362" name="Google Shape;362;gdceb6df7c1_0_372"/>
          <p:cNvSpPr txBox="1"/>
          <p:nvPr/>
        </p:nvSpPr>
        <p:spPr>
          <a:xfrm>
            <a:off x="258775" y="1836725"/>
            <a:ext cx="3390300" cy="2655900"/>
          </a:xfrm>
          <a:prstGeom prst="rect">
            <a:avLst/>
          </a:prstGeom>
          <a:solidFill>
            <a:srgbClr val="31748D"/>
          </a:solidFill>
          <a:ln>
            <a:noFill/>
          </a:ln>
        </p:spPr>
        <p:txBody>
          <a:bodyPr anchorCtr="0" anchor="t" bIns="91425" lIns="91425" spcFirstLastPara="1" rIns="91425" wrap="square" tIns="91425">
            <a:noAutofit/>
          </a:bodyPr>
          <a:lstStyle/>
          <a:p>
            <a:pPr indent="0" lvl="0" marL="457200" marR="0" rtl="0" algn="l">
              <a:lnSpc>
                <a:spcPct val="100000"/>
              </a:lnSpc>
              <a:spcBef>
                <a:spcPts val="0"/>
              </a:spcBef>
              <a:spcAft>
                <a:spcPts val="0"/>
              </a:spcAft>
              <a:buNone/>
            </a:pPr>
            <a:r>
              <a:t/>
            </a:r>
            <a:endParaRPr sz="2400">
              <a:solidFill>
                <a:srgbClr val="FFFFFF"/>
              </a:solidFill>
            </a:endParaRPr>
          </a:p>
          <a:p>
            <a:pPr indent="-381000" lvl="0" marL="914400" marR="0" rtl="0" algn="l">
              <a:lnSpc>
                <a:spcPct val="100000"/>
              </a:lnSpc>
              <a:spcBef>
                <a:spcPts val="1000"/>
              </a:spcBef>
              <a:spcAft>
                <a:spcPts val="0"/>
              </a:spcAft>
              <a:buClr>
                <a:srgbClr val="FFFFFF"/>
              </a:buClr>
              <a:buSzPts val="2400"/>
              <a:buChar char="●"/>
            </a:pPr>
            <a:r>
              <a:rPr lang="en-US" sz="2400">
                <a:solidFill>
                  <a:srgbClr val="FFFFFF"/>
                </a:solidFill>
              </a:rPr>
              <a:t>“network” </a:t>
            </a:r>
            <a:endParaRPr sz="2400">
              <a:solidFill>
                <a:srgbClr val="FFFFFF"/>
              </a:solidFill>
            </a:endParaRPr>
          </a:p>
          <a:p>
            <a:pPr indent="0" lvl="0" marL="457200" marR="0" rtl="0" algn="l">
              <a:lnSpc>
                <a:spcPct val="100000"/>
              </a:lnSpc>
              <a:spcBef>
                <a:spcPts val="1000"/>
              </a:spcBef>
              <a:spcAft>
                <a:spcPts val="0"/>
              </a:spcAft>
              <a:buNone/>
            </a:pPr>
            <a:r>
              <a:t/>
            </a:r>
            <a:endParaRPr sz="2400">
              <a:solidFill>
                <a:srgbClr val="FFFFFF"/>
              </a:solidFill>
            </a:endParaRPr>
          </a:p>
          <a:p>
            <a:pPr indent="-381000" lvl="0" marL="914400" marR="0" rtl="0" algn="l">
              <a:lnSpc>
                <a:spcPct val="100000"/>
              </a:lnSpc>
              <a:spcBef>
                <a:spcPts val="1000"/>
              </a:spcBef>
              <a:spcAft>
                <a:spcPts val="0"/>
              </a:spcAft>
              <a:buClr>
                <a:srgbClr val="FFFFFF"/>
              </a:buClr>
              <a:buSzPts val="2400"/>
              <a:buChar char="●"/>
            </a:pPr>
            <a:r>
              <a:rPr lang="en-US" sz="2400">
                <a:solidFill>
                  <a:srgbClr val="FFFFFF"/>
                </a:solidFill>
              </a:rPr>
              <a:t>“Leadership”</a:t>
            </a:r>
            <a:endParaRPr sz="2400">
              <a:solidFill>
                <a:srgbClr val="FFFFFF"/>
              </a:solidFill>
            </a:endParaRPr>
          </a:p>
          <a:p>
            <a:pPr indent="0" lvl="0" marL="1371600" marR="0" rtl="0" algn="ctr">
              <a:lnSpc>
                <a:spcPct val="100000"/>
              </a:lnSpc>
              <a:spcBef>
                <a:spcPts val="1000"/>
              </a:spcBef>
              <a:spcAft>
                <a:spcPts val="0"/>
              </a:spcAft>
              <a:buClr>
                <a:srgbClr val="000000"/>
              </a:buClr>
              <a:buSzPts val="3000"/>
              <a:buFont typeface="Arial"/>
              <a:buNone/>
            </a:pPr>
            <a:r>
              <a:t/>
            </a:r>
            <a:endParaRPr b="0" i="0" sz="2400" u="none" cap="none" strike="noStrike">
              <a:solidFill>
                <a:srgbClr val="FFFFFF"/>
              </a:solidFill>
              <a:latin typeface="Arial"/>
              <a:ea typeface="Arial"/>
              <a:cs typeface="Arial"/>
              <a:sym typeface="Arial"/>
            </a:endParaRPr>
          </a:p>
        </p:txBody>
      </p:sp>
      <p:pic>
        <p:nvPicPr>
          <p:cNvPr id="363" name="Google Shape;363;gdceb6df7c1_0_372"/>
          <p:cNvPicPr preferRelativeResize="0"/>
          <p:nvPr/>
        </p:nvPicPr>
        <p:blipFill rotWithShape="1">
          <a:blip r:embed="rId3">
            <a:alphaModFix/>
          </a:blip>
          <a:srcRect b="41332" l="56397" r="12785" t="13181"/>
          <a:stretch/>
        </p:blipFill>
        <p:spPr>
          <a:xfrm>
            <a:off x="3845625" y="1348626"/>
            <a:ext cx="5022595" cy="3878977"/>
          </a:xfrm>
          <a:prstGeom prst="rect">
            <a:avLst/>
          </a:prstGeom>
          <a:noFill/>
          <a:ln>
            <a:noFill/>
          </a:ln>
        </p:spPr>
      </p:pic>
      <p:sp>
        <p:nvSpPr>
          <p:cNvPr id="364" name="Google Shape;364;gdceb6df7c1_0_372"/>
          <p:cNvSpPr txBox="1"/>
          <p:nvPr>
            <p:ph type="title"/>
          </p:nvPr>
        </p:nvSpPr>
        <p:spPr>
          <a:xfrm>
            <a:off x="144425" y="120300"/>
            <a:ext cx="6252900" cy="1005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Research Limitations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62"/>
                                        </p:tgtEl>
                                      </p:cBhvr>
                                    </p:animEffect>
                                    <p:set>
                                      <p:cBhvr>
                                        <p:cTn dur="1" fill="hold">
                                          <p:stCondLst>
                                            <p:cond delay="1000"/>
                                          </p:stCondLst>
                                        </p:cTn>
                                        <p:tgtEl>
                                          <p:spTgt spid="36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daf4d122f5_0_575"/>
          <p:cNvSpPr txBox="1"/>
          <p:nvPr>
            <p:ph type="title"/>
          </p:nvPr>
        </p:nvSpPr>
        <p:spPr>
          <a:xfrm>
            <a:off x="308225" y="316150"/>
            <a:ext cx="6078900" cy="854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Different ideas of leadership</a:t>
            </a:r>
            <a:endParaRPr/>
          </a:p>
        </p:txBody>
      </p:sp>
      <p:sp>
        <p:nvSpPr>
          <p:cNvPr id="370" name="Google Shape;370;gdaf4d122f5_0_57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371" name="Google Shape;371;gdaf4d122f5_0_575"/>
          <p:cNvPicPr preferRelativeResize="0"/>
          <p:nvPr/>
        </p:nvPicPr>
        <p:blipFill rotWithShape="1">
          <a:blip r:embed="rId3">
            <a:alphaModFix amt="77000"/>
          </a:blip>
          <a:srcRect b="13770" l="0" r="0" t="0"/>
          <a:stretch/>
        </p:blipFill>
        <p:spPr>
          <a:xfrm>
            <a:off x="0" y="1170550"/>
            <a:ext cx="9144001" cy="52565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gdaf4d122f5_0_766"/>
          <p:cNvSpPr txBox="1"/>
          <p:nvPr>
            <p:ph type="title"/>
          </p:nvPr>
        </p:nvSpPr>
        <p:spPr>
          <a:xfrm>
            <a:off x="405450" y="176050"/>
            <a:ext cx="8333100" cy="719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Are there fewer women in leadership roles?</a:t>
            </a:r>
            <a:endParaRPr/>
          </a:p>
        </p:txBody>
      </p:sp>
      <p:sp>
        <p:nvSpPr>
          <p:cNvPr id="91" name="Google Shape;91;gdaf4d122f5_0_766"/>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92" name="Google Shape;92;gdaf4d122f5_0_766"/>
          <p:cNvPicPr preferRelativeResize="0"/>
          <p:nvPr/>
        </p:nvPicPr>
        <p:blipFill>
          <a:blip r:embed="rId3">
            <a:alphaModFix/>
          </a:blip>
          <a:stretch>
            <a:fillRect/>
          </a:stretch>
        </p:blipFill>
        <p:spPr>
          <a:xfrm>
            <a:off x="152400" y="895451"/>
            <a:ext cx="8793699" cy="5379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daf4d122f5_0_90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377" name="Google Shape;377;gdaf4d122f5_0_902"/>
          <p:cNvSpPr txBox="1"/>
          <p:nvPr/>
        </p:nvSpPr>
        <p:spPr>
          <a:xfrm>
            <a:off x="299700" y="2173350"/>
            <a:ext cx="3091200" cy="2511300"/>
          </a:xfrm>
          <a:prstGeom prst="rect">
            <a:avLst/>
          </a:prstGeom>
          <a:solidFill>
            <a:srgbClr val="31748D"/>
          </a:solidFill>
          <a:ln>
            <a:noFill/>
          </a:ln>
        </p:spPr>
        <p:txBody>
          <a:bodyPr anchorCtr="0" anchor="t" bIns="91425" lIns="91425" spcFirstLastPara="1" rIns="91425" wrap="square" tIns="91425">
            <a:noAutofit/>
          </a:bodyPr>
          <a:lstStyle/>
          <a:p>
            <a:pPr indent="0" lvl="0" marL="457200" marR="0" rtl="0" algn="l">
              <a:lnSpc>
                <a:spcPct val="100000"/>
              </a:lnSpc>
              <a:spcBef>
                <a:spcPts val="1000"/>
              </a:spcBef>
              <a:spcAft>
                <a:spcPts val="0"/>
              </a:spcAft>
              <a:buNone/>
            </a:pPr>
            <a:r>
              <a:t/>
            </a:r>
            <a:endParaRPr sz="3000">
              <a:solidFill>
                <a:srgbClr val="FFFFFF"/>
              </a:solidFill>
            </a:endParaRPr>
          </a:p>
          <a:p>
            <a:pPr indent="-419100" lvl="0" marL="914400" marR="0" rtl="0" algn="l">
              <a:lnSpc>
                <a:spcPct val="100000"/>
              </a:lnSpc>
              <a:spcBef>
                <a:spcPts val="1000"/>
              </a:spcBef>
              <a:spcAft>
                <a:spcPts val="0"/>
              </a:spcAft>
              <a:buClr>
                <a:srgbClr val="FFFFFF"/>
              </a:buClr>
              <a:buSzPts val="3000"/>
              <a:buChar char="●"/>
            </a:pPr>
            <a:r>
              <a:rPr lang="en-US" sz="3000">
                <a:solidFill>
                  <a:srgbClr val="FFFFFF"/>
                </a:solidFill>
              </a:rPr>
              <a:t>Snapshot in time: COVID</a:t>
            </a:r>
            <a:endParaRPr sz="3000">
              <a:solidFill>
                <a:srgbClr val="FFFFFF"/>
              </a:solidFill>
            </a:endParaRPr>
          </a:p>
          <a:p>
            <a:pPr indent="0" lvl="0" marL="1371600" marR="0" rtl="0" algn="ctr">
              <a:lnSpc>
                <a:spcPct val="100000"/>
              </a:lnSpc>
              <a:spcBef>
                <a:spcPts val="1000"/>
              </a:spcBef>
              <a:spcAft>
                <a:spcPts val="0"/>
              </a:spcAft>
              <a:buClr>
                <a:srgbClr val="000000"/>
              </a:buClr>
              <a:buSzPts val="3000"/>
              <a:buFont typeface="Arial"/>
              <a:buNone/>
            </a:pPr>
            <a:r>
              <a:t/>
            </a:r>
            <a:endParaRPr b="0" i="0" sz="3000" u="none" cap="none" strike="noStrike">
              <a:solidFill>
                <a:srgbClr val="FFFFFF"/>
              </a:solidFill>
              <a:latin typeface="Arial"/>
              <a:ea typeface="Arial"/>
              <a:cs typeface="Arial"/>
              <a:sym typeface="Arial"/>
            </a:endParaRPr>
          </a:p>
        </p:txBody>
      </p:sp>
      <p:sp>
        <p:nvSpPr>
          <p:cNvPr id="378" name="Google Shape;378;gdaf4d122f5_0_902"/>
          <p:cNvSpPr txBox="1"/>
          <p:nvPr>
            <p:ph type="title"/>
          </p:nvPr>
        </p:nvSpPr>
        <p:spPr>
          <a:xfrm>
            <a:off x="299700" y="314400"/>
            <a:ext cx="6252900" cy="1005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Research Limitations </a:t>
            </a:r>
            <a:endParaRPr/>
          </a:p>
        </p:txBody>
      </p:sp>
      <p:pic>
        <p:nvPicPr>
          <p:cNvPr id="379" name="Google Shape;379;gdaf4d122f5_0_902"/>
          <p:cNvPicPr preferRelativeResize="0"/>
          <p:nvPr/>
        </p:nvPicPr>
        <p:blipFill>
          <a:blip r:embed="rId3">
            <a:alphaModFix/>
          </a:blip>
          <a:stretch>
            <a:fillRect/>
          </a:stretch>
        </p:blipFill>
        <p:spPr>
          <a:xfrm>
            <a:off x="3361228" y="1822188"/>
            <a:ext cx="5578622" cy="3213612"/>
          </a:xfrm>
          <a:prstGeom prst="rect">
            <a:avLst/>
          </a:prstGeom>
          <a:noFill/>
          <a:ln>
            <a:noFill/>
          </a:ln>
        </p:spPr>
      </p:pic>
      <p:sp>
        <p:nvSpPr>
          <p:cNvPr id="380" name="Google Shape;380;gdaf4d122f5_0_902"/>
          <p:cNvSpPr txBox="1"/>
          <p:nvPr/>
        </p:nvSpPr>
        <p:spPr>
          <a:xfrm>
            <a:off x="4205375" y="6088425"/>
            <a:ext cx="48696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t>https://www.qualityassurancemag.com/article/2020-a-year-to-remember-or-forget/</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77"/>
                                        </p:tgtEl>
                                      </p:cBhvr>
                                    </p:animEffect>
                                    <p:set>
                                      <p:cBhvr>
                                        <p:cTn dur="1" fill="hold">
                                          <p:stCondLst>
                                            <p:cond delay="1000"/>
                                          </p:stCondLst>
                                        </p:cTn>
                                        <p:tgtEl>
                                          <p:spTgt spid="3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pic>
        <p:nvPicPr>
          <p:cNvPr id="385" name="Google Shape;385;gdaf4d122f5_0_718"/>
          <p:cNvPicPr preferRelativeResize="0"/>
          <p:nvPr/>
        </p:nvPicPr>
        <p:blipFill rotWithShape="1">
          <a:blip r:embed="rId3">
            <a:alphaModFix amt="50000"/>
          </a:blip>
          <a:srcRect b="0" l="0" r="0" t="0"/>
          <a:stretch/>
        </p:blipFill>
        <p:spPr>
          <a:xfrm>
            <a:off x="0" y="-12"/>
            <a:ext cx="9610870" cy="6382249"/>
          </a:xfrm>
          <a:prstGeom prst="rect">
            <a:avLst/>
          </a:prstGeom>
          <a:noFill/>
          <a:ln>
            <a:noFill/>
          </a:ln>
        </p:spPr>
      </p:pic>
      <p:sp>
        <p:nvSpPr>
          <p:cNvPr id="386" name="Google Shape;386;gdaf4d122f5_0_718"/>
          <p:cNvSpPr txBox="1"/>
          <p:nvPr>
            <p:ph idx="4294967295" type="subTitle"/>
          </p:nvPr>
        </p:nvSpPr>
        <p:spPr>
          <a:xfrm>
            <a:off x="0" y="5189725"/>
            <a:ext cx="9144000" cy="1237500"/>
          </a:xfrm>
          <a:prstGeom prst="rect">
            <a:avLst/>
          </a:prstGeom>
          <a:solidFill>
            <a:srgbClr val="31748D"/>
          </a:solidFill>
        </p:spPr>
        <p:txBody>
          <a:bodyPr anchorCtr="0" anchor="t" bIns="34275" lIns="68575" spcFirstLastPara="1" rIns="68575" wrap="square" tIns="34275">
            <a:noAutofit/>
          </a:bodyPr>
          <a:lstStyle/>
          <a:p>
            <a:pPr indent="0" lvl="0" marL="0" rtl="0" algn="l">
              <a:spcBef>
                <a:spcPts val="1000"/>
              </a:spcBef>
              <a:spcAft>
                <a:spcPts val="0"/>
              </a:spcAft>
              <a:buNone/>
            </a:pPr>
            <a:r>
              <a:t/>
            </a:r>
            <a:endParaRPr sz="3100">
              <a:solidFill>
                <a:srgbClr val="FFFFFF"/>
              </a:solidFill>
              <a:latin typeface="Avenir"/>
              <a:ea typeface="Avenir"/>
              <a:cs typeface="Avenir"/>
              <a:sym typeface="Avenir"/>
            </a:endParaRPr>
          </a:p>
          <a:p>
            <a:pPr indent="0" lvl="0" marL="0" rtl="0" algn="l">
              <a:spcBef>
                <a:spcPts val="1000"/>
              </a:spcBef>
              <a:spcAft>
                <a:spcPts val="1000"/>
              </a:spcAft>
              <a:buNone/>
            </a:pPr>
            <a:r>
              <a:t/>
            </a:r>
            <a:endParaRPr sz="3000">
              <a:solidFill>
                <a:srgbClr val="FFFFFF"/>
              </a:solidFill>
              <a:latin typeface="Avenir"/>
              <a:ea typeface="Avenir"/>
              <a:cs typeface="Avenir"/>
              <a:sym typeface="Avenir"/>
            </a:endParaRPr>
          </a:p>
        </p:txBody>
      </p:sp>
      <p:sp>
        <p:nvSpPr>
          <p:cNvPr id="387" name="Google Shape;387;gdaf4d122f5_0_718"/>
          <p:cNvSpPr txBox="1"/>
          <p:nvPr>
            <p:ph type="title"/>
          </p:nvPr>
        </p:nvSpPr>
        <p:spPr>
          <a:xfrm>
            <a:off x="184250" y="5291925"/>
            <a:ext cx="8843700" cy="9990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solidFill>
                  <a:srgbClr val="FFFFFF"/>
                </a:solidFill>
              </a:rPr>
              <a:t>What leadership barriers do women face in NW Minnesota?</a:t>
            </a:r>
            <a:endParaRPr>
              <a:solidFill>
                <a:srgbClr val="FFFFFF"/>
              </a:solidFill>
            </a:endParaRPr>
          </a:p>
        </p:txBody>
      </p:sp>
      <p:sp>
        <p:nvSpPr>
          <p:cNvPr id="388" name="Google Shape;388;gdaf4d122f5_0_718"/>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dac62beaea_0_284"/>
          <p:cNvSpPr txBox="1"/>
          <p:nvPr>
            <p:ph type="title"/>
          </p:nvPr>
        </p:nvSpPr>
        <p:spPr>
          <a:xfrm>
            <a:off x="364775" y="314875"/>
            <a:ext cx="8332500" cy="800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Different Kinds of Barriers for Women</a:t>
            </a:r>
            <a:endParaRPr/>
          </a:p>
        </p:txBody>
      </p:sp>
      <p:sp>
        <p:nvSpPr>
          <p:cNvPr id="394" name="Google Shape;394;gdac62beaea_0_284"/>
          <p:cNvSpPr txBox="1"/>
          <p:nvPr>
            <p:ph idx="1" type="body"/>
          </p:nvPr>
        </p:nvSpPr>
        <p:spPr>
          <a:xfrm>
            <a:off x="2871000" y="1485125"/>
            <a:ext cx="3402000" cy="1627500"/>
          </a:xfrm>
          <a:prstGeom prst="rect">
            <a:avLst/>
          </a:prstGeom>
          <a:noFill/>
          <a:ln>
            <a:noFill/>
          </a:ln>
        </p:spPr>
        <p:txBody>
          <a:bodyPr anchorCtr="0" anchor="t" bIns="34275" lIns="68575" spcFirstLastPara="1" rIns="68575" wrap="square" tIns="34275">
            <a:noAutofit/>
          </a:bodyPr>
          <a:lstStyle/>
          <a:p>
            <a:pPr indent="-257209" lvl="0" marL="257209" rtl="0" algn="l">
              <a:lnSpc>
                <a:spcPct val="100000"/>
              </a:lnSpc>
              <a:spcBef>
                <a:spcPts val="480"/>
              </a:spcBef>
              <a:spcAft>
                <a:spcPts val="0"/>
              </a:spcAft>
              <a:buSzPts val="2400"/>
              <a:buFont typeface="Arial"/>
              <a:buChar char="•"/>
            </a:pPr>
            <a:r>
              <a:rPr lang="en-US"/>
              <a:t>Structural Barriers</a:t>
            </a:r>
            <a:endParaRPr/>
          </a:p>
          <a:p>
            <a:pPr indent="-257209" lvl="0" marL="257209" rtl="0" algn="l">
              <a:lnSpc>
                <a:spcPct val="100000"/>
              </a:lnSpc>
              <a:spcBef>
                <a:spcPts val="1000"/>
              </a:spcBef>
              <a:spcAft>
                <a:spcPts val="0"/>
              </a:spcAft>
              <a:buSzPts val="2400"/>
              <a:buFont typeface="Arial"/>
              <a:buChar char="•"/>
            </a:pPr>
            <a:r>
              <a:rPr lang="en-US"/>
              <a:t>Institutional Mindsets</a:t>
            </a:r>
            <a:endParaRPr/>
          </a:p>
          <a:p>
            <a:pPr indent="-257209" lvl="0" marL="257209" rtl="0" algn="l">
              <a:lnSpc>
                <a:spcPct val="100000"/>
              </a:lnSpc>
              <a:spcBef>
                <a:spcPts val="1000"/>
              </a:spcBef>
              <a:spcAft>
                <a:spcPts val="0"/>
              </a:spcAft>
              <a:buSzPts val="2400"/>
              <a:buFont typeface="Arial"/>
              <a:buChar char="•"/>
            </a:pPr>
            <a:r>
              <a:rPr lang="en-US"/>
              <a:t>Individual Mindsets</a:t>
            </a:r>
            <a:endParaRPr/>
          </a:p>
          <a:p>
            <a:pPr indent="0" lvl="0" marL="152400" rtl="0" algn="l">
              <a:lnSpc>
                <a:spcPct val="100000"/>
              </a:lnSpc>
              <a:spcBef>
                <a:spcPts val="1000"/>
              </a:spcBef>
              <a:spcAft>
                <a:spcPts val="0"/>
              </a:spcAft>
              <a:buSzPts val="2400"/>
              <a:buFont typeface="Arial"/>
              <a:buNone/>
            </a:pPr>
            <a:r>
              <a:t/>
            </a:r>
            <a:endParaRPr/>
          </a:p>
          <a:p>
            <a:pPr indent="-104809" lvl="0" marL="257209" rtl="0" algn="l">
              <a:lnSpc>
                <a:spcPct val="100000"/>
              </a:lnSpc>
              <a:spcBef>
                <a:spcPts val="480"/>
              </a:spcBef>
              <a:spcAft>
                <a:spcPts val="0"/>
              </a:spcAft>
              <a:buSzPts val="2400"/>
              <a:buFont typeface="Arial"/>
              <a:buNone/>
            </a:pPr>
            <a:r>
              <a:t/>
            </a:r>
            <a:endParaRPr/>
          </a:p>
        </p:txBody>
      </p:sp>
      <p:pic>
        <p:nvPicPr>
          <p:cNvPr id="395" name="Google Shape;395;gdac62beaea_0_284"/>
          <p:cNvPicPr preferRelativeResize="0"/>
          <p:nvPr/>
        </p:nvPicPr>
        <p:blipFill rotWithShape="1">
          <a:blip r:embed="rId3">
            <a:alphaModFix/>
          </a:blip>
          <a:srcRect b="15453" l="0" r="23594" t="32231"/>
          <a:stretch/>
        </p:blipFill>
        <p:spPr>
          <a:xfrm>
            <a:off x="1470513" y="3307100"/>
            <a:ext cx="6121026" cy="30595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99" name="Shape 399"/>
        <p:cNvGrpSpPr/>
        <p:nvPr/>
      </p:nvGrpSpPr>
      <p:grpSpPr>
        <a:xfrm>
          <a:off x="0" y="0"/>
          <a:ext cx="0" cy="0"/>
          <a:chOff x="0" y="0"/>
          <a:chExt cx="0" cy="0"/>
        </a:xfrm>
      </p:grpSpPr>
      <p:sp>
        <p:nvSpPr>
          <p:cNvPr id="400" name="Google Shape;400;gdaf4d122f5_0_791"/>
          <p:cNvSpPr txBox="1"/>
          <p:nvPr>
            <p:ph type="title"/>
          </p:nvPr>
        </p:nvSpPr>
        <p:spPr>
          <a:xfrm>
            <a:off x="359400" y="322700"/>
            <a:ext cx="6078900" cy="741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t>Survey questions about barriers</a:t>
            </a:r>
            <a:endParaRPr/>
          </a:p>
        </p:txBody>
      </p:sp>
      <p:sp>
        <p:nvSpPr>
          <p:cNvPr id="401" name="Google Shape;401;gdaf4d122f5_0_791"/>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402" name="Google Shape;402;gdaf4d122f5_0_791"/>
          <p:cNvSpPr txBox="1"/>
          <p:nvPr/>
        </p:nvSpPr>
        <p:spPr>
          <a:xfrm>
            <a:off x="297000" y="1648050"/>
            <a:ext cx="5332800" cy="3468300"/>
          </a:xfrm>
          <a:prstGeom prst="rect">
            <a:avLst/>
          </a:prstGeom>
          <a:noFill/>
          <a:ln>
            <a:noFill/>
          </a:ln>
        </p:spPr>
        <p:txBody>
          <a:bodyPr anchorCtr="0" anchor="t" bIns="91425" lIns="91425" spcFirstLastPara="1" rIns="91425" wrap="square" tIns="91425">
            <a:spAutoFit/>
          </a:bodyPr>
          <a:lstStyle/>
          <a:p>
            <a:pPr indent="-342900" lvl="0" marL="457200" rtl="0" algn="l">
              <a:spcBef>
                <a:spcPts val="0"/>
              </a:spcBef>
              <a:spcAft>
                <a:spcPts val="0"/>
              </a:spcAft>
              <a:buClr>
                <a:schemeClr val="dk1"/>
              </a:buClr>
              <a:buSzPts val="1800"/>
              <a:buAutoNum type="arabicPeriod"/>
            </a:pPr>
            <a:r>
              <a:rPr lang="en-US" sz="1800">
                <a:solidFill>
                  <a:schemeClr val="dk1"/>
                </a:solidFill>
              </a:rPr>
              <a:t>Do you agree with the following statements? </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US" sz="1800">
                <a:solidFill>
                  <a:schemeClr val="dk1"/>
                </a:solidFill>
              </a:rPr>
              <a:t>What barriers have you faced in taking on more leadership in these networks?</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US" sz="1800">
                <a:solidFill>
                  <a:schemeClr val="dk1"/>
                </a:solidFill>
              </a:rPr>
              <a:t>Do you think other people see you as a leader?</a:t>
            </a:r>
            <a:endParaRPr sz="1800">
              <a:solidFill>
                <a:schemeClr val="dk1"/>
              </a:solidFill>
            </a:endParaRPr>
          </a:p>
          <a:p>
            <a:pPr indent="-342900" lvl="0" marL="457200" rtl="0" algn="l">
              <a:spcBef>
                <a:spcPts val="1000"/>
              </a:spcBef>
              <a:spcAft>
                <a:spcPts val="0"/>
              </a:spcAft>
              <a:buClr>
                <a:schemeClr val="dk1"/>
              </a:buClr>
              <a:buSzPts val="1800"/>
              <a:buAutoNum type="arabicPeriod"/>
            </a:pPr>
            <a:r>
              <a:rPr lang="en-US" sz="1800">
                <a:solidFill>
                  <a:schemeClr val="dk1"/>
                </a:solidFill>
              </a:rPr>
              <a:t>Name one woman in your community who you see as a leader. Why?</a:t>
            </a:r>
            <a:endParaRPr sz="1800">
              <a:solidFill>
                <a:schemeClr val="dk1"/>
              </a:solidFill>
            </a:endParaRPr>
          </a:p>
          <a:p>
            <a:pPr indent="-342900" lvl="0" marL="457200" rtl="0" algn="l">
              <a:spcBef>
                <a:spcPts val="1000"/>
              </a:spcBef>
              <a:spcAft>
                <a:spcPts val="1000"/>
              </a:spcAft>
              <a:buClr>
                <a:schemeClr val="dk1"/>
              </a:buClr>
              <a:buSzPts val="1800"/>
              <a:buAutoNum type="arabicPeriod"/>
            </a:pPr>
            <a:r>
              <a:rPr lang="en-US" sz="1800">
                <a:solidFill>
                  <a:schemeClr val="dk1"/>
                </a:solidFill>
              </a:rPr>
              <a:t>Name one woman in your community who you see as having the potential to be a good leader. Why?</a:t>
            </a:r>
            <a:endParaRPr/>
          </a:p>
        </p:txBody>
      </p:sp>
      <p:pic>
        <p:nvPicPr>
          <p:cNvPr id="403" name="Google Shape;403;gdaf4d122f5_0_791"/>
          <p:cNvPicPr preferRelativeResize="0"/>
          <p:nvPr/>
        </p:nvPicPr>
        <p:blipFill rotWithShape="1">
          <a:blip r:embed="rId3">
            <a:alphaModFix/>
          </a:blip>
          <a:srcRect b="0" l="0" r="19756" t="13292"/>
          <a:stretch/>
        </p:blipFill>
        <p:spPr>
          <a:xfrm>
            <a:off x="5925950" y="2134425"/>
            <a:ext cx="2797800" cy="20166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7" name="Shape 407"/>
        <p:cNvGrpSpPr/>
        <p:nvPr/>
      </p:nvGrpSpPr>
      <p:grpSpPr>
        <a:xfrm>
          <a:off x="0" y="0"/>
          <a:ext cx="0" cy="0"/>
          <a:chOff x="0" y="0"/>
          <a:chExt cx="0" cy="0"/>
        </a:xfrm>
      </p:grpSpPr>
      <p:sp>
        <p:nvSpPr>
          <p:cNvPr id="408" name="Google Shape;408;gdaf4d122f5_0_567"/>
          <p:cNvSpPr txBox="1"/>
          <p:nvPr>
            <p:ph type="title"/>
          </p:nvPr>
        </p:nvSpPr>
        <p:spPr>
          <a:xfrm>
            <a:off x="481075" y="292025"/>
            <a:ext cx="8324400" cy="854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sz="2400"/>
              <a:t>Do you agree with the following statements?</a:t>
            </a:r>
            <a:r>
              <a:rPr lang="en-US" sz="1800"/>
              <a:t> </a:t>
            </a:r>
            <a:endParaRPr sz="1800"/>
          </a:p>
          <a:p>
            <a:pPr indent="0" lvl="0" marL="0" rtl="0" algn="l">
              <a:lnSpc>
                <a:spcPct val="100000"/>
              </a:lnSpc>
              <a:spcBef>
                <a:spcPts val="0"/>
              </a:spcBef>
              <a:spcAft>
                <a:spcPts val="0"/>
              </a:spcAft>
              <a:buSzPts val="1400"/>
              <a:buNone/>
            </a:pPr>
            <a:r>
              <a:rPr lang="en-US" sz="1800"/>
              <a:t>(Strongly Agree, Somewhat, Not at all)</a:t>
            </a:r>
            <a:endParaRPr sz="1800"/>
          </a:p>
        </p:txBody>
      </p:sp>
      <p:sp>
        <p:nvSpPr>
          <p:cNvPr id="409" name="Google Shape;409;gdaf4d122f5_0_56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410" name="Google Shape;410;gdaf4d122f5_0_567"/>
          <p:cNvSpPr txBox="1"/>
          <p:nvPr/>
        </p:nvSpPr>
        <p:spPr>
          <a:xfrm>
            <a:off x="533400" y="1180375"/>
            <a:ext cx="7840500" cy="52128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AutoNum type="arabicPeriod"/>
            </a:pPr>
            <a:r>
              <a:rPr lang="en-US">
                <a:solidFill>
                  <a:schemeClr val="dk1"/>
                </a:solidFill>
              </a:rPr>
              <a:t>Women are held to the same standards as men.</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Employers offer women equal opportunities for advancement.</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do more “office housekeeping” jobs.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leaders get support from the community.</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Most people believe women can be good leaders.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leaders are as skilled as men.</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are as likely to ask for promotions and raises.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are tough enough for leadership.</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have the experience needed to be a leader.</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see themselves as leaders.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are confident and take risks.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communicate their desire for new assignments or promotions.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have access to supportive mentors.</a:t>
            </a:r>
            <a:endParaRPr>
              <a:solidFill>
                <a:schemeClr val="dk1"/>
              </a:solidFill>
            </a:endParaRPr>
          </a:p>
          <a:p>
            <a:pPr indent="-317500" lvl="0" marL="457200" rtl="0" algn="l">
              <a:spcBef>
                <a:spcPts val="1000"/>
              </a:spcBef>
              <a:spcAft>
                <a:spcPts val="0"/>
              </a:spcAft>
              <a:buClr>
                <a:schemeClr val="dk1"/>
              </a:buClr>
              <a:buSzPts val="1400"/>
              <a:buAutoNum type="arabicPeriod"/>
            </a:pPr>
            <a:r>
              <a:rPr lang="en-US">
                <a:solidFill>
                  <a:schemeClr val="dk1"/>
                </a:solidFill>
              </a:rPr>
              <a:t>Women have equal access to informal social networks (happy hours, softball team, golf)</a:t>
            </a:r>
            <a:endParaRPr>
              <a:solidFill>
                <a:schemeClr val="dk1"/>
              </a:solidFill>
            </a:endParaRPr>
          </a:p>
          <a:p>
            <a:pPr indent="-317500" lvl="0" marL="457200" rtl="0" algn="l">
              <a:spcBef>
                <a:spcPts val="1000"/>
              </a:spcBef>
              <a:spcAft>
                <a:spcPts val="1000"/>
              </a:spcAft>
              <a:buClr>
                <a:schemeClr val="dk1"/>
              </a:buClr>
              <a:buSzPts val="1400"/>
              <a:buAutoNum type="arabicPeriod"/>
            </a:pPr>
            <a:r>
              <a:rPr lang="en-US">
                <a:solidFill>
                  <a:schemeClr val="dk1"/>
                </a:solidFill>
              </a:rPr>
              <a:t>Women have more equal caregiving responsibilities to men.</a:t>
            </a:r>
            <a:endParaRPr>
              <a:solidFill>
                <a:schemeClr val="dk1"/>
              </a:solidFill>
            </a:endParaRPr>
          </a:p>
        </p:txBody>
      </p:sp>
      <p:pic>
        <p:nvPicPr>
          <p:cNvPr id="411" name="Google Shape;411;gdaf4d122f5_0_567"/>
          <p:cNvPicPr preferRelativeResize="0"/>
          <p:nvPr/>
        </p:nvPicPr>
        <p:blipFill rotWithShape="1">
          <a:blip r:embed="rId3">
            <a:alphaModFix/>
          </a:blip>
          <a:srcRect b="0" l="0" r="19756" t="13292"/>
          <a:stretch/>
        </p:blipFill>
        <p:spPr>
          <a:xfrm>
            <a:off x="6007850" y="2216375"/>
            <a:ext cx="2797800" cy="20166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dac62beaea_0_25"/>
          <p:cNvSpPr txBox="1"/>
          <p:nvPr>
            <p:ph type="title"/>
          </p:nvPr>
        </p:nvSpPr>
        <p:spPr>
          <a:xfrm>
            <a:off x="328675" y="302200"/>
            <a:ext cx="15957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sp>
        <p:nvSpPr>
          <p:cNvPr id="417" name="Google Shape;417;gdac62beaea_0_2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418" name="Google Shape;418;gdac62beaea_0_25"/>
          <p:cNvSpPr txBox="1"/>
          <p:nvPr/>
        </p:nvSpPr>
        <p:spPr>
          <a:xfrm>
            <a:off x="2139600" y="230150"/>
            <a:ext cx="4864800" cy="923400"/>
          </a:xfrm>
          <a:prstGeom prst="rect">
            <a:avLst/>
          </a:prstGeom>
          <a:solidFill>
            <a:srgbClr val="5B0F00"/>
          </a:solidFill>
          <a:ln>
            <a:noFill/>
          </a:ln>
        </p:spPr>
        <p:txBody>
          <a:bodyPr anchorCtr="0" anchor="ctr" bIns="91425" lIns="91425" spcFirstLastPara="1" rIns="91425" wrap="square" tIns="91425">
            <a:spAutoFit/>
          </a:bodyPr>
          <a:lstStyle/>
          <a:p>
            <a:pPr indent="-381000" lvl="0" marL="457200" rtl="0" algn="l">
              <a:spcBef>
                <a:spcPts val="270"/>
              </a:spcBef>
              <a:spcAft>
                <a:spcPts val="0"/>
              </a:spcAft>
              <a:buClr>
                <a:srgbClr val="FFFFFF"/>
              </a:buClr>
              <a:buSzPts val="2400"/>
              <a:buAutoNum type="arabicPeriod"/>
            </a:pPr>
            <a:r>
              <a:rPr lang="en-US" sz="2400">
                <a:solidFill>
                  <a:srgbClr val="FFFFFF"/>
                </a:solidFill>
              </a:rPr>
              <a:t>Women have more caregiving responsibilities.</a:t>
            </a:r>
            <a:endParaRPr sz="900">
              <a:solidFill>
                <a:srgbClr val="FFFFFF"/>
              </a:solidFill>
            </a:endParaRPr>
          </a:p>
        </p:txBody>
      </p:sp>
      <p:sp>
        <p:nvSpPr>
          <p:cNvPr id="419" name="Google Shape;419;gdac62beaea_0_25"/>
          <p:cNvSpPr txBox="1"/>
          <p:nvPr/>
        </p:nvSpPr>
        <p:spPr>
          <a:xfrm>
            <a:off x="2139600" y="1153550"/>
            <a:ext cx="4864800" cy="958200"/>
          </a:xfrm>
          <a:prstGeom prst="rect">
            <a:avLst/>
          </a:prstGeom>
          <a:solidFill>
            <a:srgbClr val="85200C"/>
          </a:solidFill>
          <a:ln>
            <a:noFill/>
          </a:ln>
        </p:spPr>
        <p:txBody>
          <a:bodyPr anchorCtr="0" anchor="ctr" bIns="91425" lIns="91425" spcFirstLastPara="1" rIns="91425" wrap="square" tIns="91425">
            <a:spAutoFit/>
          </a:bodyPr>
          <a:lstStyle/>
          <a:p>
            <a:pPr indent="0" lvl="0" marL="0" rtl="0" algn="l">
              <a:spcBef>
                <a:spcPts val="270"/>
              </a:spcBef>
              <a:spcAft>
                <a:spcPts val="0"/>
              </a:spcAft>
              <a:buNone/>
            </a:pPr>
            <a:r>
              <a:rPr lang="en-US" sz="2400">
                <a:solidFill>
                  <a:srgbClr val="FFFFFF"/>
                </a:solidFill>
              </a:rPr>
              <a:t>2. Employers do not offer women </a:t>
            </a:r>
            <a:endParaRPr sz="2400">
              <a:solidFill>
                <a:srgbClr val="FFFFFF"/>
              </a:solidFill>
            </a:endParaRPr>
          </a:p>
          <a:p>
            <a:pPr indent="457200" lvl="0" marL="0" rtl="0" algn="l">
              <a:spcBef>
                <a:spcPts val="270"/>
              </a:spcBef>
              <a:spcAft>
                <a:spcPts val="0"/>
              </a:spcAft>
              <a:buNone/>
            </a:pPr>
            <a:r>
              <a:rPr lang="en-US" sz="2400">
                <a:solidFill>
                  <a:srgbClr val="FFFFFF"/>
                </a:solidFill>
              </a:rPr>
              <a:t>opportunities for advancement.</a:t>
            </a:r>
            <a:endParaRPr>
              <a:solidFill>
                <a:srgbClr val="FFFFFF"/>
              </a:solidFill>
            </a:endParaRPr>
          </a:p>
        </p:txBody>
      </p:sp>
      <p:sp>
        <p:nvSpPr>
          <p:cNvPr id="420" name="Google Shape;420;gdac62beaea_0_25"/>
          <p:cNvSpPr txBox="1"/>
          <p:nvPr/>
        </p:nvSpPr>
        <p:spPr>
          <a:xfrm>
            <a:off x="2139600" y="2111750"/>
            <a:ext cx="4864800" cy="958200"/>
          </a:xfrm>
          <a:prstGeom prst="rect">
            <a:avLst/>
          </a:prstGeom>
          <a:solidFill>
            <a:srgbClr val="A61C00"/>
          </a:solidFill>
          <a:ln>
            <a:noFill/>
          </a:ln>
        </p:spPr>
        <p:txBody>
          <a:bodyPr anchorCtr="0" anchor="t" bIns="91425" lIns="91425" spcFirstLastPara="1" rIns="91425" wrap="square" tIns="91425">
            <a:spAutoFit/>
          </a:bodyPr>
          <a:lstStyle/>
          <a:p>
            <a:pPr indent="0" lvl="0" marL="0" rtl="0" algn="l">
              <a:spcBef>
                <a:spcPts val="270"/>
              </a:spcBef>
              <a:spcAft>
                <a:spcPts val="0"/>
              </a:spcAft>
              <a:buNone/>
            </a:pPr>
            <a:r>
              <a:rPr lang="en-US" sz="2400">
                <a:solidFill>
                  <a:srgbClr val="FFFFFF"/>
                </a:solidFill>
              </a:rPr>
              <a:t>3. </a:t>
            </a:r>
            <a:r>
              <a:rPr lang="en-US" sz="2400">
                <a:solidFill>
                  <a:srgbClr val="FFFFFF"/>
                </a:solidFill>
              </a:rPr>
              <a:t>Women are not held to the </a:t>
            </a:r>
            <a:endParaRPr sz="2400">
              <a:solidFill>
                <a:srgbClr val="FFFFFF"/>
              </a:solidFill>
            </a:endParaRPr>
          </a:p>
          <a:p>
            <a:pPr indent="457200" lvl="0" marL="0" rtl="0" algn="l">
              <a:spcBef>
                <a:spcPts val="270"/>
              </a:spcBef>
              <a:spcAft>
                <a:spcPts val="0"/>
              </a:spcAft>
              <a:buNone/>
            </a:pPr>
            <a:r>
              <a:rPr lang="en-US" sz="2400">
                <a:solidFill>
                  <a:srgbClr val="FFFFFF"/>
                </a:solidFill>
              </a:rPr>
              <a:t>same standards as men.</a:t>
            </a:r>
            <a:endParaRPr>
              <a:solidFill>
                <a:srgbClr val="FFFFFF"/>
              </a:solidFill>
            </a:endParaRPr>
          </a:p>
        </p:txBody>
      </p:sp>
      <p:sp>
        <p:nvSpPr>
          <p:cNvPr id="421" name="Google Shape;421;gdac62beaea_0_25"/>
          <p:cNvSpPr txBox="1"/>
          <p:nvPr/>
        </p:nvSpPr>
        <p:spPr>
          <a:xfrm>
            <a:off x="2139600" y="3069950"/>
            <a:ext cx="4864800" cy="958200"/>
          </a:xfrm>
          <a:prstGeom prst="rect">
            <a:avLst/>
          </a:prstGeom>
          <a:solidFill>
            <a:srgbClr val="CC4125"/>
          </a:solidFill>
          <a:ln>
            <a:noFill/>
          </a:ln>
        </p:spPr>
        <p:txBody>
          <a:bodyPr anchorCtr="0" anchor="t" bIns="91425" lIns="91425" spcFirstLastPara="1" rIns="91425" wrap="square" tIns="91425">
            <a:spAutoFit/>
          </a:bodyPr>
          <a:lstStyle/>
          <a:p>
            <a:pPr indent="0" lvl="0" marL="0" rtl="0" algn="l">
              <a:spcBef>
                <a:spcPts val="270"/>
              </a:spcBef>
              <a:spcAft>
                <a:spcPts val="0"/>
              </a:spcAft>
              <a:buNone/>
            </a:pPr>
            <a:r>
              <a:rPr lang="en-US" sz="2400">
                <a:solidFill>
                  <a:schemeClr val="dk1"/>
                </a:solidFill>
              </a:rPr>
              <a:t>4. </a:t>
            </a:r>
            <a:r>
              <a:rPr lang="en-US" sz="2400">
                <a:solidFill>
                  <a:schemeClr val="dk1"/>
                </a:solidFill>
              </a:rPr>
              <a:t>Women are less likely to ask for </a:t>
            </a:r>
            <a:endParaRPr sz="2400">
              <a:solidFill>
                <a:schemeClr val="dk1"/>
              </a:solidFill>
            </a:endParaRPr>
          </a:p>
          <a:p>
            <a:pPr indent="457200" lvl="0" marL="0" rtl="0" algn="l">
              <a:spcBef>
                <a:spcPts val="270"/>
              </a:spcBef>
              <a:spcAft>
                <a:spcPts val="0"/>
              </a:spcAft>
              <a:buNone/>
            </a:pPr>
            <a:r>
              <a:rPr lang="en-US" sz="2400">
                <a:solidFill>
                  <a:schemeClr val="dk1"/>
                </a:solidFill>
              </a:rPr>
              <a:t>promotions and raises.</a:t>
            </a:r>
            <a:endParaRPr/>
          </a:p>
        </p:txBody>
      </p:sp>
      <p:sp>
        <p:nvSpPr>
          <p:cNvPr id="422" name="Google Shape;422;gdac62beaea_0_25"/>
          <p:cNvSpPr txBox="1"/>
          <p:nvPr/>
        </p:nvSpPr>
        <p:spPr>
          <a:xfrm>
            <a:off x="2139600" y="4028150"/>
            <a:ext cx="4864800" cy="1327500"/>
          </a:xfrm>
          <a:prstGeom prst="rect">
            <a:avLst/>
          </a:prstGeom>
          <a:solidFill>
            <a:srgbClr val="DD7E6B"/>
          </a:solidFill>
          <a:ln>
            <a:noFill/>
          </a:ln>
        </p:spPr>
        <p:txBody>
          <a:bodyPr anchorCtr="0" anchor="t" bIns="91425" lIns="91425" spcFirstLastPara="1" rIns="91425" wrap="square" tIns="91425">
            <a:spAutoFit/>
          </a:bodyPr>
          <a:lstStyle/>
          <a:p>
            <a:pPr indent="0" lvl="0" marL="0" rtl="0" algn="l">
              <a:spcBef>
                <a:spcPts val="270"/>
              </a:spcBef>
              <a:spcAft>
                <a:spcPts val="0"/>
              </a:spcAft>
              <a:buNone/>
            </a:pPr>
            <a:r>
              <a:rPr lang="en-US" sz="2400">
                <a:solidFill>
                  <a:schemeClr val="dk1"/>
                </a:solidFill>
              </a:rPr>
              <a:t>5. </a:t>
            </a:r>
            <a:r>
              <a:rPr lang="en-US" sz="2400">
                <a:solidFill>
                  <a:schemeClr val="dk1"/>
                </a:solidFill>
              </a:rPr>
              <a:t>Women do not have equal </a:t>
            </a:r>
            <a:endParaRPr sz="2400">
              <a:solidFill>
                <a:schemeClr val="dk1"/>
              </a:solidFill>
            </a:endParaRPr>
          </a:p>
          <a:p>
            <a:pPr indent="0" lvl="0" marL="457200" rtl="0" algn="l">
              <a:spcBef>
                <a:spcPts val="270"/>
              </a:spcBef>
              <a:spcAft>
                <a:spcPts val="0"/>
              </a:spcAft>
              <a:buNone/>
            </a:pPr>
            <a:r>
              <a:rPr lang="en-US" sz="2400">
                <a:solidFill>
                  <a:schemeClr val="dk1"/>
                </a:solidFill>
              </a:rPr>
              <a:t>access to informal social networks.</a:t>
            </a:r>
            <a:endParaRPr/>
          </a:p>
        </p:txBody>
      </p:sp>
      <p:sp>
        <p:nvSpPr>
          <p:cNvPr id="423" name="Google Shape;423;gdac62beaea_0_25"/>
          <p:cNvSpPr txBox="1"/>
          <p:nvPr/>
        </p:nvSpPr>
        <p:spPr>
          <a:xfrm>
            <a:off x="2139600" y="5355650"/>
            <a:ext cx="4864800" cy="958200"/>
          </a:xfrm>
          <a:prstGeom prst="rect">
            <a:avLst/>
          </a:prstGeom>
          <a:solidFill>
            <a:srgbClr val="E6B8AF"/>
          </a:solidFill>
          <a:ln>
            <a:noFill/>
          </a:ln>
        </p:spPr>
        <p:txBody>
          <a:bodyPr anchorCtr="0" anchor="t" bIns="91425" lIns="91425" spcFirstLastPara="1" rIns="91425" wrap="square" tIns="91425">
            <a:spAutoFit/>
          </a:bodyPr>
          <a:lstStyle/>
          <a:p>
            <a:pPr indent="0" lvl="0" marL="0" rtl="0" algn="l">
              <a:spcBef>
                <a:spcPts val="270"/>
              </a:spcBef>
              <a:spcAft>
                <a:spcPts val="0"/>
              </a:spcAft>
              <a:buNone/>
            </a:pPr>
            <a:r>
              <a:rPr lang="en-US" sz="2400">
                <a:solidFill>
                  <a:schemeClr val="dk1"/>
                </a:solidFill>
              </a:rPr>
              <a:t>6. </a:t>
            </a:r>
            <a:r>
              <a:rPr lang="en-US" sz="2400">
                <a:solidFill>
                  <a:schemeClr val="dk1"/>
                </a:solidFill>
              </a:rPr>
              <a:t>Women do not have access to </a:t>
            </a:r>
            <a:endParaRPr sz="2400">
              <a:solidFill>
                <a:schemeClr val="dk1"/>
              </a:solidFill>
            </a:endParaRPr>
          </a:p>
          <a:p>
            <a:pPr indent="457200" lvl="0" marL="0" rtl="0" algn="l">
              <a:spcBef>
                <a:spcPts val="270"/>
              </a:spcBef>
              <a:spcAft>
                <a:spcPts val="0"/>
              </a:spcAft>
              <a:buNone/>
            </a:pPr>
            <a:r>
              <a:rPr lang="en-US" sz="2400">
                <a:solidFill>
                  <a:schemeClr val="dk1"/>
                </a:solidFill>
              </a:rPr>
              <a:t>supportive mentors.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1000"/>
                                        <p:tgtEl>
                                          <p:spTgt spid="4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2"/>
                                        </p:tgtEl>
                                        <p:attrNameLst>
                                          <p:attrName>style.visibility</p:attrName>
                                        </p:attrNameLst>
                                      </p:cBhvr>
                                      <p:to>
                                        <p:strVal val="visible"/>
                                      </p:to>
                                    </p:set>
                                    <p:animEffect filter="fade" transition="in">
                                      <p:cBhvr>
                                        <p:cTn dur="1000"/>
                                        <p:tgtEl>
                                          <p:spTgt spid="4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daf4d122f5_0_26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429" name="Google Shape;429;gdaf4d122f5_0_262"/>
          <p:cNvPicPr preferRelativeResize="0"/>
          <p:nvPr/>
        </p:nvPicPr>
        <p:blipFill>
          <a:blip r:embed="rId3">
            <a:alphaModFix/>
          </a:blip>
          <a:stretch>
            <a:fillRect/>
          </a:stretch>
        </p:blipFill>
        <p:spPr>
          <a:xfrm>
            <a:off x="3500650" y="101200"/>
            <a:ext cx="5498075" cy="6210800"/>
          </a:xfrm>
          <a:prstGeom prst="rect">
            <a:avLst/>
          </a:prstGeom>
          <a:noFill/>
          <a:ln>
            <a:noFill/>
          </a:ln>
        </p:spPr>
      </p:pic>
      <p:cxnSp>
        <p:nvCxnSpPr>
          <p:cNvPr id="430" name="Google Shape;430;gdaf4d122f5_0_262"/>
          <p:cNvCxnSpPr/>
          <p:nvPr/>
        </p:nvCxnSpPr>
        <p:spPr>
          <a:xfrm flipH="1" rot="10800000">
            <a:off x="6458800" y="3623475"/>
            <a:ext cx="2077800" cy="2057400"/>
          </a:xfrm>
          <a:prstGeom prst="straightConnector1">
            <a:avLst/>
          </a:prstGeom>
          <a:noFill/>
          <a:ln cap="flat" cmpd="sng" w="38100">
            <a:solidFill>
              <a:srgbClr val="674EA7"/>
            </a:solidFill>
            <a:prstDash val="solid"/>
            <a:round/>
            <a:headEnd len="med" w="med" type="none"/>
            <a:tailEnd len="med" w="med" type="none"/>
          </a:ln>
        </p:spPr>
      </p:cxnSp>
      <p:sp>
        <p:nvSpPr>
          <p:cNvPr id="431" name="Google Shape;431;gdaf4d122f5_0_262"/>
          <p:cNvSpPr txBox="1"/>
          <p:nvPr>
            <p:ph type="title"/>
          </p:nvPr>
        </p:nvSpPr>
        <p:spPr>
          <a:xfrm>
            <a:off x="533400" y="302200"/>
            <a:ext cx="28548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pic>
        <p:nvPicPr>
          <p:cNvPr id="432" name="Google Shape;432;gdaf4d122f5_0_262"/>
          <p:cNvPicPr preferRelativeResize="0"/>
          <p:nvPr/>
        </p:nvPicPr>
        <p:blipFill>
          <a:blip r:embed="rId4">
            <a:alphaModFix/>
          </a:blip>
          <a:stretch>
            <a:fillRect/>
          </a:stretch>
        </p:blipFill>
        <p:spPr>
          <a:xfrm rot="10800000">
            <a:off x="533399" y="1044100"/>
            <a:ext cx="2549851" cy="1697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30"/>
                                        </p:tgtEl>
                                        <p:attrNameLst>
                                          <p:attrName>style.visibility</p:attrName>
                                        </p:attrNameLst>
                                      </p:cBhvr>
                                      <p:to>
                                        <p:strVal val="visible"/>
                                      </p:to>
                                    </p:set>
                                    <p:anim calcmode="lin" valueType="num">
                                      <p:cBhvr additive="base">
                                        <p:cTn dur="1000"/>
                                        <p:tgtEl>
                                          <p:spTgt spid="430"/>
                                        </p:tgtEl>
                                        <p:attrNameLst>
                                          <p:attrName>ppt_w</p:attrName>
                                        </p:attrNameLst>
                                      </p:cBhvr>
                                      <p:tavLst>
                                        <p:tav fmla="" tm="0">
                                          <p:val>
                                            <p:strVal val="0"/>
                                          </p:val>
                                        </p:tav>
                                        <p:tav fmla="" tm="100000">
                                          <p:val>
                                            <p:strVal val="#ppt_w"/>
                                          </p:val>
                                        </p:tav>
                                      </p:tavLst>
                                    </p:anim>
                                    <p:anim calcmode="lin" valueType="num">
                                      <p:cBhvr additive="base">
                                        <p:cTn dur="1000"/>
                                        <p:tgtEl>
                                          <p:spTgt spid="43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dac62beaea_0_18"/>
          <p:cNvSpPr txBox="1"/>
          <p:nvPr>
            <p:ph type="title"/>
          </p:nvPr>
        </p:nvSpPr>
        <p:spPr>
          <a:xfrm>
            <a:off x="533400" y="517175"/>
            <a:ext cx="1953900" cy="1018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sp>
        <p:nvSpPr>
          <p:cNvPr id="438" name="Google Shape;438;gdac62beaea_0_18"/>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439" name="Google Shape;439;gdac62beaea_0_18"/>
          <p:cNvPicPr preferRelativeResize="0"/>
          <p:nvPr/>
        </p:nvPicPr>
        <p:blipFill>
          <a:blip r:embed="rId3">
            <a:alphaModFix/>
          </a:blip>
          <a:stretch>
            <a:fillRect/>
          </a:stretch>
        </p:blipFill>
        <p:spPr>
          <a:xfrm>
            <a:off x="3787250" y="152400"/>
            <a:ext cx="5204350" cy="6095175"/>
          </a:xfrm>
          <a:prstGeom prst="rect">
            <a:avLst/>
          </a:prstGeom>
          <a:noFill/>
          <a:ln>
            <a:noFill/>
          </a:ln>
        </p:spPr>
      </p:pic>
      <p:pic>
        <p:nvPicPr>
          <p:cNvPr id="440" name="Google Shape;440;gdac62beaea_0_18"/>
          <p:cNvPicPr preferRelativeResize="0"/>
          <p:nvPr/>
        </p:nvPicPr>
        <p:blipFill>
          <a:blip r:embed="rId4">
            <a:alphaModFix/>
          </a:blip>
          <a:stretch>
            <a:fillRect/>
          </a:stretch>
        </p:blipFill>
        <p:spPr>
          <a:xfrm rot="10800000">
            <a:off x="533399" y="1535375"/>
            <a:ext cx="2549851" cy="1697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gdaf4d122f5_0_1256"/>
          <p:cNvSpPr txBox="1"/>
          <p:nvPr>
            <p:ph type="title"/>
          </p:nvPr>
        </p:nvSpPr>
        <p:spPr>
          <a:xfrm>
            <a:off x="533400" y="517175"/>
            <a:ext cx="7942200" cy="1018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Individual Mindsets</a:t>
            </a:r>
            <a:endParaRPr/>
          </a:p>
        </p:txBody>
      </p:sp>
      <p:sp>
        <p:nvSpPr>
          <p:cNvPr id="446" name="Google Shape;446;gdaf4d122f5_0_1256"/>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447" name="Google Shape;447;gdaf4d122f5_0_1256"/>
          <p:cNvPicPr preferRelativeResize="0"/>
          <p:nvPr/>
        </p:nvPicPr>
        <p:blipFill>
          <a:blip r:embed="rId3">
            <a:alphaModFix amt="78000"/>
          </a:blip>
          <a:stretch>
            <a:fillRect/>
          </a:stretch>
        </p:blipFill>
        <p:spPr>
          <a:xfrm>
            <a:off x="1148913" y="1535375"/>
            <a:ext cx="6846176" cy="4586938"/>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51" name="Shape 451"/>
        <p:cNvGrpSpPr/>
        <p:nvPr/>
      </p:nvGrpSpPr>
      <p:grpSpPr>
        <a:xfrm>
          <a:off x="0" y="0"/>
          <a:ext cx="0" cy="0"/>
          <a:chOff x="0" y="0"/>
          <a:chExt cx="0" cy="0"/>
        </a:xfrm>
      </p:grpSpPr>
      <p:sp>
        <p:nvSpPr>
          <p:cNvPr id="452" name="Google Shape;452;gdac62beaea_0_560"/>
          <p:cNvSpPr txBox="1"/>
          <p:nvPr>
            <p:ph type="title"/>
          </p:nvPr>
        </p:nvSpPr>
        <p:spPr>
          <a:xfrm>
            <a:off x="267250" y="220325"/>
            <a:ext cx="27831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sp>
        <p:nvSpPr>
          <p:cNvPr id="453" name="Google Shape;453;gdac62beaea_0_560"/>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454" name="Google Shape;454;gdac62beaea_0_560"/>
          <p:cNvPicPr preferRelativeResize="0"/>
          <p:nvPr/>
        </p:nvPicPr>
        <p:blipFill>
          <a:blip r:embed="rId3">
            <a:alphaModFix/>
          </a:blip>
          <a:stretch>
            <a:fillRect/>
          </a:stretch>
        </p:blipFill>
        <p:spPr>
          <a:xfrm>
            <a:off x="3111700" y="152400"/>
            <a:ext cx="5879900" cy="6134774"/>
          </a:xfrm>
          <a:prstGeom prst="rect">
            <a:avLst/>
          </a:prstGeom>
          <a:noFill/>
          <a:ln>
            <a:noFill/>
          </a:ln>
        </p:spPr>
      </p:pic>
      <p:cxnSp>
        <p:nvCxnSpPr>
          <p:cNvPr id="455" name="Google Shape;455;gdac62beaea_0_560"/>
          <p:cNvCxnSpPr/>
          <p:nvPr/>
        </p:nvCxnSpPr>
        <p:spPr>
          <a:xfrm flipH="1" rot="10800000">
            <a:off x="5097450" y="3685000"/>
            <a:ext cx="1218000" cy="1228200"/>
          </a:xfrm>
          <a:prstGeom prst="straightConnector1">
            <a:avLst/>
          </a:prstGeom>
          <a:noFill/>
          <a:ln cap="flat" cmpd="sng" w="38100">
            <a:solidFill>
              <a:srgbClr val="3D85C6"/>
            </a:solidFill>
            <a:prstDash val="solid"/>
            <a:round/>
            <a:headEnd len="med" w="med" type="none"/>
            <a:tailEnd len="med" w="med" type="none"/>
          </a:ln>
        </p:spPr>
      </p:cxnSp>
      <p:cxnSp>
        <p:nvCxnSpPr>
          <p:cNvPr id="456" name="Google Shape;456;gdac62beaea_0_560"/>
          <p:cNvCxnSpPr/>
          <p:nvPr/>
        </p:nvCxnSpPr>
        <p:spPr>
          <a:xfrm flipH="1" rot="10800000">
            <a:off x="5488700" y="3777025"/>
            <a:ext cx="1297800" cy="1268100"/>
          </a:xfrm>
          <a:prstGeom prst="straightConnector1">
            <a:avLst/>
          </a:prstGeom>
          <a:noFill/>
          <a:ln cap="flat" cmpd="sng" w="38100">
            <a:solidFill>
              <a:srgbClr val="3D85C6"/>
            </a:solidFill>
            <a:prstDash val="solid"/>
            <a:round/>
            <a:headEnd len="med" w="med" type="none"/>
            <a:tailEnd len="med" w="med" type="none"/>
          </a:ln>
        </p:spPr>
      </p:cxnSp>
      <p:cxnSp>
        <p:nvCxnSpPr>
          <p:cNvPr id="457" name="Google Shape;457;gdac62beaea_0_560"/>
          <p:cNvCxnSpPr/>
          <p:nvPr/>
        </p:nvCxnSpPr>
        <p:spPr>
          <a:xfrm flipH="1" rot="10800000">
            <a:off x="5488700" y="3777075"/>
            <a:ext cx="1614900" cy="1604700"/>
          </a:xfrm>
          <a:prstGeom prst="straightConnector1">
            <a:avLst/>
          </a:prstGeom>
          <a:noFill/>
          <a:ln cap="flat" cmpd="sng" w="38100">
            <a:solidFill>
              <a:srgbClr val="9FC5E8"/>
            </a:solidFill>
            <a:prstDash val="solid"/>
            <a:round/>
            <a:headEnd len="med" w="med" type="none"/>
            <a:tailEnd len="med" w="med" type="none"/>
          </a:ln>
        </p:spPr>
      </p:cxnSp>
      <p:pic>
        <p:nvPicPr>
          <p:cNvPr id="458" name="Google Shape;458;gdac62beaea_0_560"/>
          <p:cNvPicPr preferRelativeResize="0"/>
          <p:nvPr/>
        </p:nvPicPr>
        <p:blipFill>
          <a:blip r:embed="rId4">
            <a:alphaModFix/>
          </a:blip>
          <a:stretch>
            <a:fillRect/>
          </a:stretch>
        </p:blipFill>
        <p:spPr>
          <a:xfrm rot="10800000">
            <a:off x="267249" y="962225"/>
            <a:ext cx="2549851" cy="16979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5"/>
                                        </p:tgtEl>
                                        <p:attrNameLst>
                                          <p:attrName>style.visibility</p:attrName>
                                        </p:attrNameLst>
                                      </p:cBhvr>
                                      <p:to>
                                        <p:strVal val="visible"/>
                                      </p:to>
                                    </p:set>
                                    <p:anim calcmode="lin" valueType="num">
                                      <p:cBhvr additive="base">
                                        <p:cTn dur="1000"/>
                                        <p:tgtEl>
                                          <p:spTgt spid="455"/>
                                        </p:tgtEl>
                                        <p:attrNameLst>
                                          <p:attrName>ppt_w</p:attrName>
                                        </p:attrNameLst>
                                      </p:cBhvr>
                                      <p:tavLst>
                                        <p:tav fmla="" tm="0">
                                          <p:val>
                                            <p:strVal val="0"/>
                                          </p:val>
                                        </p:tav>
                                        <p:tav fmla="" tm="100000">
                                          <p:val>
                                            <p:strVal val="#ppt_w"/>
                                          </p:val>
                                        </p:tav>
                                      </p:tavLst>
                                    </p:anim>
                                    <p:anim calcmode="lin" valueType="num">
                                      <p:cBhvr additive="base">
                                        <p:cTn dur="1000"/>
                                        <p:tgtEl>
                                          <p:spTgt spid="45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56"/>
                                        </p:tgtEl>
                                        <p:attrNameLst>
                                          <p:attrName>style.visibility</p:attrName>
                                        </p:attrNameLst>
                                      </p:cBhvr>
                                      <p:to>
                                        <p:strVal val="visible"/>
                                      </p:to>
                                    </p:set>
                                    <p:anim calcmode="lin" valueType="num">
                                      <p:cBhvr additive="base">
                                        <p:cTn dur="1000"/>
                                        <p:tgtEl>
                                          <p:spTgt spid="456"/>
                                        </p:tgtEl>
                                        <p:attrNameLst>
                                          <p:attrName>ppt_w</p:attrName>
                                        </p:attrNameLst>
                                      </p:cBhvr>
                                      <p:tavLst>
                                        <p:tav fmla="" tm="0">
                                          <p:val>
                                            <p:strVal val="0"/>
                                          </p:val>
                                        </p:tav>
                                        <p:tav fmla="" tm="100000">
                                          <p:val>
                                            <p:strVal val="#ppt_w"/>
                                          </p:val>
                                        </p:tav>
                                      </p:tavLst>
                                    </p:anim>
                                    <p:anim calcmode="lin" valueType="num">
                                      <p:cBhvr additive="base">
                                        <p:cTn dur="1000"/>
                                        <p:tgtEl>
                                          <p:spTgt spid="45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457"/>
                                        </p:tgtEl>
                                        <p:attrNameLst>
                                          <p:attrName>style.visibility</p:attrName>
                                        </p:attrNameLst>
                                      </p:cBhvr>
                                      <p:to>
                                        <p:strVal val="visible"/>
                                      </p:to>
                                    </p:set>
                                    <p:anim calcmode="lin" valueType="num">
                                      <p:cBhvr additive="base">
                                        <p:cTn dur="1000"/>
                                        <p:tgtEl>
                                          <p:spTgt spid="457"/>
                                        </p:tgtEl>
                                        <p:attrNameLst>
                                          <p:attrName>ppt_w</p:attrName>
                                        </p:attrNameLst>
                                      </p:cBhvr>
                                      <p:tavLst>
                                        <p:tav fmla="" tm="0">
                                          <p:val>
                                            <p:strVal val="0"/>
                                          </p:val>
                                        </p:tav>
                                        <p:tav fmla="" tm="100000">
                                          <p:val>
                                            <p:strVal val="#ppt_w"/>
                                          </p:val>
                                        </p:tav>
                                      </p:tavLst>
                                    </p:anim>
                                    <p:anim calcmode="lin" valueType="num">
                                      <p:cBhvr additive="base">
                                        <p:cTn dur="1000"/>
                                        <p:tgtEl>
                                          <p:spTgt spid="45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 name="Shape 96"/>
        <p:cNvGrpSpPr/>
        <p:nvPr/>
      </p:nvGrpSpPr>
      <p:grpSpPr>
        <a:xfrm>
          <a:off x="0" y="0"/>
          <a:ext cx="0" cy="0"/>
          <a:chOff x="0" y="0"/>
          <a:chExt cx="0" cy="0"/>
        </a:xfrm>
      </p:grpSpPr>
      <p:sp>
        <p:nvSpPr>
          <p:cNvPr id="97" name="Google Shape;97;gdaf4d122f5_0_1152"/>
          <p:cNvSpPr txBox="1"/>
          <p:nvPr>
            <p:ph type="title"/>
          </p:nvPr>
        </p:nvSpPr>
        <p:spPr>
          <a:xfrm>
            <a:off x="398175" y="375775"/>
            <a:ext cx="8333100" cy="719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Minnesota Population</a:t>
            </a:r>
            <a:endParaRPr/>
          </a:p>
        </p:txBody>
      </p:sp>
      <p:sp>
        <p:nvSpPr>
          <p:cNvPr id="98" name="Google Shape;98;gdaf4d122f5_0_115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99" name="Google Shape;99;gdaf4d122f5_0_1152"/>
          <p:cNvSpPr txBox="1"/>
          <p:nvPr/>
        </p:nvSpPr>
        <p:spPr>
          <a:xfrm>
            <a:off x="348000" y="5711575"/>
            <a:ext cx="4002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Minnesota Population: 5.7 million people</a:t>
            </a:r>
            <a:endParaRPr/>
          </a:p>
          <a:p>
            <a:pPr indent="0" lvl="0" marL="0" rtl="0" algn="l">
              <a:spcBef>
                <a:spcPts val="0"/>
              </a:spcBef>
              <a:spcAft>
                <a:spcPts val="0"/>
              </a:spcAft>
              <a:buNone/>
            </a:pPr>
            <a:r>
              <a:rPr lang="en-US"/>
              <a:t>Source: U.S. Census Bureau</a:t>
            </a:r>
            <a:endParaRPr/>
          </a:p>
        </p:txBody>
      </p:sp>
      <p:pic>
        <p:nvPicPr>
          <p:cNvPr id="100" name="Google Shape;100;gdaf4d122f5_0_1152" title="Chart"/>
          <p:cNvPicPr preferRelativeResize="0"/>
          <p:nvPr/>
        </p:nvPicPr>
        <p:blipFill>
          <a:blip r:embed="rId3">
            <a:alphaModFix/>
          </a:blip>
          <a:stretch>
            <a:fillRect/>
          </a:stretch>
        </p:blipFill>
        <p:spPr>
          <a:xfrm>
            <a:off x="1273075" y="1299763"/>
            <a:ext cx="6804117" cy="42072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2" name="Shape 462"/>
        <p:cNvGrpSpPr/>
        <p:nvPr/>
      </p:nvGrpSpPr>
      <p:grpSpPr>
        <a:xfrm>
          <a:off x="0" y="0"/>
          <a:ext cx="0" cy="0"/>
          <a:chOff x="0" y="0"/>
          <a:chExt cx="0" cy="0"/>
        </a:xfrm>
      </p:grpSpPr>
      <p:sp>
        <p:nvSpPr>
          <p:cNvPr id="463" name="Google Shape;463;gdaf4d122f5_0_212"/>
          <p:cNvSpPr txBox="1"/>
          <p:nvPr>
            <p:ph type="title"/>
          </p:nvPr>
        </p:nvSpPr>
        <p:spPr>
          <a:xfrm>
            <a:off x="1402300" y="2251875"/>
            <a:ext cx="6675000" cy="14772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t>Is there a difference between how leaders and non-leaders perceive </a:t>
            </a:r>
            <a:r>
              <a:rPr lang="en-US">
                <a:solidFill>
                  <a:schemeClr val="accent1"/>
                </a:solidFill>
              </a:rPr>
              <a:t> barriers</a:t>
            </a:r>
            <a:r>
              <a:rPr lang="en-US"/>
              <a:t>?</a:t>
            </a:r>
            <a:endParaRPr/>
          </a:p>
        </p:txBody>
      </p:sp>
      <p:sp>
        <p:nvSpPr>
          <p:cNvPr id="464" name="Google Shape;464;gdaf4d122f5_0_21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68" name="Shape 468"/>
        <p:cNvGrpSpPr/>
        <p:nvPr/>
      </p:nvGrpSpPr>
      <p:grpSpPr>
        <a:xfrm>
          <a:off x="0" y="0"/>
          <a:ext cx="0" cy="0"/>
          <a:chOff x="0" y="0"/>
          <a:chExt cx="0" cy="0"/>
        </a:xfrm>
      </p:grpSpPr>
      <p:sp>
        <p:nvSpPr>
          <p:cNvPr id="469" name="Google Shape;469;gdaf4d122f5_0_21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470" name="Google Shape;470;gdaf4d122f5_0_217"/>
          <p:cNvGraphicFramePr/>
          <p:nvPr/>
        </p:nvGraphicFramePr>
        <p:xfrm>
          <a:off x="159213" y="4120475"/>
          <a:ext cx="3000000" cy="3000000"/>
        </p:xfrm>
        <a:graphic>
          <a:graphicData uri="http://schemas.openxmlformats.org/drawingml/2006/table">
            <a:tbl>
              <a:tblPr>
                <a:noFill/>
                <a:tableStyleId>{9FF3FA7F-74E9-4758-9629-339840EC5767}</a:tableStyleId>
              </a:tblPr>
              <a:tblGrid>
                <a:gridCol w="374175"/>
                <a:gridCol w="664125"/>
                <a:gridCol w="519150"/>
                <a:gridCol w="519150"/>
                <a:gridCol w="519150"/>
                <a:gridCol w="519150"/>
                <a:gridCol w="519150"/>
                <a:gridCol w="519150"/>
                <a:gridCol w="519150"/>
                <a:gridCol w="519150"/>
                <a:gridCol w="519150"/>
                <a:gridCol w="519150"/>
                <a:gridCol w="519150"/>
                <a:gridCol w="519150"/>
                <a:gridCol w="519150"/>
                <a:gridCol w="519150"/>
                <a:gridCol w="519150"/>
              </a:tblGrid>
              <a:tr h="608675">
                <a:tc gridSpan="2">
                  <a:txBody>
                    <a:bodyPr/>
                    <a:lstStyle/>
                    <a:p>
                      <a:pPr indent="0" lvl="0" marL="0" rtl="0" algn="l">
                        <a:spcBef>
                          <a:spcPts val="0"/>
                        </a:spcBef>
                        <a:spcAft>
                          <a:spcPts val="0"/>
                        </a:spcAft>
                        <a:buNone/>
                      </a:pPr>
                      <a:r>
                        <a:rPr b="1" lang="en-US" sz="1000"/>
                        <a:t>Prior Leadership role</a:t>
                      </a:r>
                      <a:endParaRPr b="1" sz="1000"/>
                    </a:p>
                  </a:txBody>
                  <a:tcPr marT="91425" marB="91425" marR="91425" marL="91425"/>
                </a:tc>
                <a:tc hMerge="1"/>
                <a:tc>
                  <a:txBody>
                    <a:bodyPr/>
                    <a:lstStyle/>
                    <a:p>
                      <a:pPr indent="0" lvl="0" marL="0" rtl="0" algn="l">
                        <a:spcBef>
                          <a:spcPts val="0"/>
                        </a:spcBef>
                        <a:spcAft>
                          <a:spcPts val="0"/>
                        </a:spcAft>
                        <a:buNone/>
                      </a:pPr>
                      <a:r>
                        <a:rPr lang="en-US" sz="1000"/>
                        <a:t>Q4_1</a:t>
                      </a:r>
                      <a:endParaRPr sz="1000"/>
                    </a:p>
                  </a:txBody>
                  <a:tcPr marT="91425" marB="91425" marR="91425" marL="91425"/>
                </a:tc>
                <a:tc>
                  <a:txBody>
                    <a:bodyPr/>
                    <a:lstStyle/>
                    <a:p>
                      <a:pPr indent="0" lvl="0" marL="0" rtl="0" algn="l">
                        <a:spcBef>
                          <a:spcPts val="0"/>
                        </a:spcBef>
                        <a:spcAft>
                          <a:spcPts val="0"/>
                        </a:spcAft>
                        <a:buNone/>
                      </a:pPr>
                      <a:r>
                        <a:rPr lang="en-US" sz="1000"/>
                        <a:t>Q4_2</a:t>
                      </a:r>
                      <a:endParaRPr sz="1000"/>
                    </a:p>
                  </a:txBody>
                  <a:tcPr marT="91425" marB="91425" marR="91425" marL="91425"/>
                </a:tc>
                <a:tc>
                  <a:txBody>
                    <a:bodyPr/>
                    <a:lstStyle/>
                    <a:p>
                      <a:pPr indent="0" lvl="0" marL="0" rtl="0" algn="l">
                        <a:spcBef>
                          <a:spcPts val="0"/>
                        </a:spcBef>
                        <a:spcAft>
                          <a:spcPts val="0"/>
                        </a:spcAft>
                        <a:buNone/>
                      </a:pPr>
                      <a:r>
                        <a:rPr lang="en-US" sz="1000"/>
                        <a:t>Q4_3</a:t>
                      </a:r>
                      <a:endParaRPr sz="1000"/>
                    </a:p>
                  </a:txBody>
                  <a:tcPr marT="91425" marB="91425" marR="91425" marL="91425"/>
                </a:tc>
                <a:tc>
                  <a:txBody>
                    <a:bodyPr/>
                    <a:lstStyle/>
                    <a:p>
                      <a:pPr indent="0" lvl="0" marL="0" rtl="0" algn="l">
                        <a:spcBef>
                          <a:spcPts val="0"/>
                        </a:spcBef>
                        <a:spcAft>
                          <a:spcPts val="0"/>
                        </a:spcAft>
                        <a:buNone/>
                      </a:pPr>
                      <a:r>
                        <a:rPr lang="en-US" sz="1000"/>
                        <a:t>Q4_4</a:t>
                      </a:r>
                      <a:endParaRPr sz="1000"/>
                    </a:p>
                  </a:txBody>
                  <a:tcPr marT="91425" marB="91425" marR="91425" marL="91425"/>
                </a:tc>
                <a:tc>
                  <a:txBody>
                    <a:bodyPr/>
                    <a:lstStyle/>
                    <a:p>
                      <a:pPr indent="0" lvl="0" marL="0" rtl="0" algn="l">
                        <a:spcBef>
                          <a:spcPts val="0"/>
                        </a:spcBef>
                        <a:spcAft>
                          <a:spcPts val="0"/>
                        </a:spcAft>
                        <a:buNone/>
                      </a:pPr>
                      <a:r>
                        <a:rPr lang="en-US" sz="1000"/>
                        <a:t>Q4_5</a:t>
                      </a:r>
                      <a:endParaRPr sz="1000"/>
                    </a:p>
                  </a:txBody>
                  <a:tcPr marT="91425" marB="91425" marR="91425" marL="91425"/>
                </a:tc>
                <a:tc>
                  <a:txBody>
                    <a:bodyPr/>
                    <a:lstStyle/>
                    <a:p>
                      <a:pPr indent="0" lvl="0" marL="0" rtl="0" algn="l">
                        <a:spcBef>
                          <a:spcPts val="0"/>
                        </a:spcBef>
                        <a:spcAft>
                          <a:spcPts val="0"/>
                        </a:spcAft>
                        <a:buNone/>
                      </a:pPr>
                      <a:r>
                        <a:rPr lang="en-US" sz="1000"/>
                        <a:t>Q4_6</a:t>
                      </a:r>
                      <a:endParaRPr sz="1000"/>
                    </a:p>
                  </a:txBody>
                  <a:tcPr marT="91425" marB="91425" marR="91425" marL="91425"/>
                </a:tc>
                <a:tc>
                  <a:txBody>
                    <a:bodyPr/>
                    <a:lstStyle/>
                    <a:p>
                      <a:pPr indent="0" lvl="0" marL="0" rtl="0" algn="l">
                        <a:spcBef>
                          <a:spcPts val="0"/>
                        </a:spcBef>
                        <a:spcAft>
                          <a:spcPts val="0"/>
                        </a:spcAft>
                        <a:buNone/>
                      </a:pPr>
                      <a:r>
                        <a:rPr lang="en-US" sz="1000"/>
                        <a:t>Q4_7</a:t>
                      </a:r>
                      <a:endParaRPr sz="1000"/>
                    </a:p>
                  </a:txBody>
                  <a:tcPr marT="91425" marB="91425" marR="91425" marL="91425"/>
                </a:tc>
                <a:tc>
                  <a:txBody>
                    <a:bodyPr/>
                    <a:lstStyle/>
                    <a:p>
                      <a:pPr indent="0" lvl="0" marL="0" rtl="0" algn="l">
                        <a:spcBef>
                          <a:spcPts val="0"/>
                        </a:spcBef>
                        <a:spcAft>
                          <a:spcPts val="0"/>
                        </a:spcAft>
                        <a:buNone/>
                      </a:pPr>
                      <a:r>
                        <a:rPr lang="en-US" sz="1000"/>
                        <a:t>Q4_8</a:t>
                      </a:r>
                      <a:endParaRPr sz="1000"/>
                    </a:p>
                  </a:txBody>
                  <a:tcPr marT="91425" marB="91425" marR="91425" marL="91425"/>
                </a:tc>
                <a:tc>
                  <a:txBody>
                    <a:bodyPr/>
                    <a:lstStyle/>
                    <a:p>
                      <a:pPr indent="0" lvl="0" marL="0" rtl="0" algn="l">
                        <a:spcBef>
                          <a:spcPts val="0"/>
                        </a:spcBef>
                        <a:spcAft>
                          <a:spcPts val="0"/>
                        </a:spcAft>
                        <a:buNone/>
                      </a:pPr>
                      <a:r>
                        <a:rPr lang="en-US" sz="1000"/>
                        <a:t>Q4_9</a:t>
                      </a:r>
                      <a:endParaRPr sz="1000"/>
                    </a:p>
                  </a:txBody>
                  <a:tcPr marT="91425" marB="91425" marR="91425" marL="91425"/>
                </a:tc>
                <a:tc>
                  <a:txBody>
                    <a:bodyPr/>
                    <a:lstStyle/>
                    <a:p>
                      <a:pPr indent="0" lvl="0" marL="0" rtl="0" algn="l">
                        <a:spcBef>
                          <a:spcPts val="0"/>
                        </a:spcBef>
                        <a:spcAft>
                          <a:spcPts val="0"/>
                        </a:spcAft>
                        <a:buNone/>
                      </a:pPr>
                      <a:r>
                        <a:rPr lang="en-US" sz="1000"/>
                        <a:t>Q4_ 10</a:t>
                      </a:r>
                      <a:endParaRPr sz="1000"/>
                    </a:p>
                  </a:txBody>
                  <a:tcPr marT="91425" marB="91425" marR="91425" marL="91425"/>
                </a:tc>
                <a:tc>
                  <a:txBody>
                    <a:bodyPr/>
                    <a:lstStyle/>
                    <a:p>
                      <a:pPr indent="0" lvl="0" marL="0" rtl="0" algn="l">
                        <a:spcBef>
                          <a:spcPts val="0"/>
                        </a:spcBef>
                        <a:spcAft>
                          <a:spcPts val="0"/>
                        </a:spcAft>
                        <a:buNone/>
                      </a:pPr>
                      <a:r>
                        <a:rPr lang="en-US" sz="1000"/>
                        <a:t>Q4_ 11</a:t>
                      </a:r>
                      <a:endParaRPr sz="1000"/>
                    </a:p>
                  </a:txBody>
                  <a:tcPr marT="91425" marB="91425" marR="91425" marL="91425"/>
                </a:tc>
                <a:tc>
                  <a:txBody>
                    <a:bodyPr/>
                    <a:lstStyle/>
                    <a:p>
                      <a:pPr indent="0" lvl="0" marL="0" rtl="0" algn="l">
                        <a:spcBef>
                          <a:spcPts val="0"/>
                        </a:spcBef>
                        <a:spcAft>
                          <a:spcPts val="0"/>
                        </a:spcAft>
                        <a:buNone/>
                      </a:pPr>
                      <a:r>
                        <a:rPr lang="en-US" sz="1000"/>
                        <a:t>Q4_ 12</a:t>
                      </a:r>
                      <a:endParaRPr sz="1000"/>
                    </a:p>
                  </a:txBody>
                  <a:tcPr marT="91425" marB="91425" marR="91425" marL="91425"/>
                </a:tc>
                <a:tc>
                  <a:txBody>
                    <a:bodyPr/>
                    <a:lstStyle/>
                    <a:p>
                      <a:pPr indent="0" lvl="0" marL="0" rtl="0" algn="l">
                        <a:spcBef>
                          <a:spcPts val="0"/>
                        </a:spcBef>
                        <a:spcAft>
                          <a:spcPts val="0"/>
                        </a:spcAft>
                        <a:buNone/>
                      </a:pPr>
                      <a:r>
                        <a:rPr lang="en-US" sz="1000"/>
                        <a:t>Q4_ 13</a:t>
                      </a:r>
                      <a:endParaRPr sz="1000"/>
                    </a:p>
                  </a:txBody>
                  <a:tcPr marT="91425" marB="91425" marR="91425" marL="91425"/>
                </a:tc>
                <a:tc>
                  <a:txBody>
                    <a:bodyPr/>
                    <a:lstStyle/>
                    <a:p>
                      <a:pPr indent="0" lvl="0" marL="0" rtl="0" algn="l">
                        <a:spcBef>
                          <a:spcPts val="0"/>
                        </a:spcBef>
                        <a:spcAft>
                          <a:spcPts val="0"/>
                        </a:spcAft>
                        <a:buNone/>
                      </a:pPr>
                      <a:r>
                        <a:rPr lang="en-US" sz="1000"/>
                        <a:t>Q4_ 14</a:t>
                      </a:r>
                      <a:endParaRPr sz="1000"/>
                    </a:p>
                  </a:txBody>
                  <a:tcPr marT="91425" marB="91425" marR="91425" marL="91425"/>
                </a:tc>
                <a:tc>
                  <a:txBody>
                    <a:bodyPr/>
                    <a:lstStyle/>
                    <a:p>
                      <a:pPr indent="0" lvl="0" marL="0" rtl="0" algn="l">
                        <a:spcBef>
                          <a:spcPts val="0"/>
                        </a:spcBef>
                        <a:spcAft>
                          <a:spcPts val="0"/>
                        </a:spcAft>
                        <a:buNone/>
                      </a:pPr>
                      <a:r>
                        <a:rPr lang="en-US" sz="1000"/>
                        <a:t>Q4_ 15</a:t>
                      </a:r>
                      <a:endParaRPr sz="1000"/>
                    </a:p>
                  </a:txBody>
                  <a:tcPr marT="91425" marB="91425" marR="91425" marL="91425"/>
                </a:tc>
              </a:tr>
              <a:tr h="474225">
                <a:tc gridSpan="2">
                  <a:txBody>
                    <a:bodyPr/>
                    <a:lstStyle/>
                    <a:p>
                      <a:pPr indent="0" lvl="0" marL="0" rtl="0" algn="r">
                        <a:spcBef>
                          <a:spcPts val="0"/>
                        </a:spcBef>
                        <a:spcAft>
                          <a:spcPts val="0"/>
                        </a:spcAft>
                        <a:buNone/>
                      </a:pPr>
                      <a:r>
                        <a:rPr lang="en-US" sz="1000"/>
                        <a:t>Mean if no leadership role</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0.74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1.62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2.00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1.91</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1.88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1.24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1.24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0.21</a:t>
                      </a:r>
                      <a:endParaRPr sz="1000"/>
                    </a:p>
                  </a:txBody>
                  <a:tcPr marT="91425" marB="91425" marR="91425" marL="91425"/>
                </a:tc>
              </a:tr>
              <a:tr h="537025">
                <a:tc gridSpan="2">
                  <a:txBody>
                    <a:bodyPr/>
                    <a:lstStyle/>
                    <a:p>
                      <a:pPr indent="0" lvl="0" marL="0" rtl="0" algn="r">
                        <a:spcBef>
                          <a:spcPts val="0"/>
                        </a:spcBef>
                        <a:spcAft>
                          <a:spcPts val="0"/>
                        </a:spcAft>
                        <a:buNone/>
                      </a:pPr>
                      <a:r>
                        <a:rPr lang="en-US" sz="1000"/>
                        <a:t>Mean if leadership role</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0.78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1.46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1.86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1.32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1.40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0.33</a:t>
                      </a:r>
                      <a:endParaRPr sz="1000"/>
                    </a:p>
                  </a:txBody>
                  <a:tcPr marT="91425" marB="91425" marR="91425" marL="91425"/>
                </a:tc>
              </a:tr>
              <a:tr h="429200">
                <a:tc gridSpan="2">
                  <a:txBody>
                    <a:bodyPr/>
                    <a:lstStyle/>
                    <a:p>
                      <a:pPr indent="0" lvl="0" marL="0" rtl="0" algn="r">
                        <a:spcBef>
                          <a:spcPts val="0"/>
                        </a:spcBef>
                        <a:spcAft>
                          <a:spcPts val="0"/>
                        </a:spcAft>
                        <a:buNone/>
                      </a:pPr>
                      <a:r>
                        <a:rPr lang="en-US" sz="1000"/>
                        <a:t>p-value </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0.70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0.06</a:t>
                      </a:r>
                      <a:endParaRPr sz="1000"/>
                    </a:p>
                  </a:txBody>
                  <a:tcPr marT="91425" marB="91425" marR="91425" marL="91425">
                    <a:solidFill>
                      <a:srgbClr val="FFF2CC"/>
                    </a:solidFill>
                  </a:tcPr>
                </a:tc>
                <a:tc>
                  <a:txBody>
                    <a:bodyPr/>
                    <a:lstStyle/>
                    <a:p>
                      <a:pPr indent="0" lvl="0" marL="0" rtl="0" algn="r">
                        <a:lnSpc>
                          <a:spcPct val="115000"/>
                        </a:lnSpc>
                        <a:spcBef>
                          <a:spcPts val="0"/>
                        </a:spcBef>
                        <a:spcAft>
                          <a:spcPts val="0"/>
                        </a:spcAft>
                        <a:buNone/>
                      </a:pPr>
                      <a:r>
                        <a:rPr lang="en-US" sz="1000"/>
                        <a:t>0.69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0.41</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0.11</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0.55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0.21</a:t>
                      </a:r>
                      <a:endParaRPr sz="1000"/>
                    </a:p>
                  </a:txBody>
                  <a:tcPr marT="91425" marB="91425" marR="91425" marL="91425"/>
                </a:tc>
              </a:tr>
            </a:tbl>
          </a:graphicData>
        </a:graphic>
      </p:graphicFrame>
      <p:sp>
        <p:nvSpPr>
          <p:cNvPr id="471" name="Google Shape;471;gdaf4d122f5_0_217"/>
          <p:cNvSpPr txBox="1"/>
          <p:nvPr/>
        </p:nvSpPr>
        <p:spPr>
          <a:xfrm>
            <a:off x="3101450" y="369400"/>
            <a:ext cx="5690100" cy="1893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solidFill>
                  <a:schemeClr val="dk1"/>
                </a:solidFill>
              </a:rPr>
              <a:t>What “communities” (or networks or organizations) are you involved in? (Check all that apply.)</a:t>
            </a:r>
            <a:endParaRPr sz="1800">
              <a:solidFill>
                <a:schemeClr val="dk1"/>
              </a:solidFill>
            </a:endParaRPr>
          </a:p>
          <a:p>
            <a:pPr indent="0" lvl="0" marL="0" rtl="0" algn="ctr">
              <a:spcBef>
                <a:spcPts val="1000"/>
              </a:spcBef>
              <a:spcAft>
                <a:spcPts val="0"/>
              </a:spcAft>
              <a:buNone/>
            </a:pPr>
            <a:r>
              <a:t/>
            </a:r>
            <a:endParaRPr sz="1800">
              <a:solidFill>
                <a:schemeClr val="dk1"/>
              </a:solidFill>
            </a:endParaRPr>
          </a:p>
          <a:p>
            <a:pPr indent="0" lvl="0" marL="0" rtl="0" algn="ctr">
              <a:spcBef>
                <a:spcPts val="1000"/>
              </a:spcBef>
              <a:spcAft>
                <a:spcPts val="0"/>
              </a:spcAft>
              <a:buNone/>
            </a:pPr>
            <a:r>
              <a:rPr lang="en-US" sz="1800">
                <a:solidFill>
                  <a:schemeClr val="dk1"/>
                </a:solidFill>
              </a:rPr>
              <a:t>Have you had leadership roles in these networks?</a:t>
            </a:r>
            <a:endParaRPr sz="1800">
              <a:solidFill>
                <a:schemeClr val="dk1"/>
              </a:solidFill>
            </a:endParaRPr>
          </a:p>
          <a:p>
            <a:pPr indent="0" lvl="0" marL="0" rtl="0" algn="l">
              <a:spcBef>
                <a:spcPts val="1000"/>
              </a:spcBef>
              <a:spcAft>
                <a:spcPts val="0"/>
              </a:spcAft>
              <a:buNone/>
            </a:pPr>
            <a:r>
              <a:t/>
            </a:r>
            <a:endParaRPr/>
          </a:p>
        </p:txBody>
      </p:sp>
      <p:sp>
        <p:nvSpPr>
          <p:cNvPr id="472" name="Google Shape;472;gdaf4d122f5_0_217"/>
          <p:cNvSpPr/>
          <p:nvPr/>
        </p:nvSpPr>
        <p:spPr>
          <a:xfrm>
            <a:off x="5849300" y="1068725"/>
            <a:ext cx="194400" cy="378600"/>
          </a:xfrm>
          <a:prstGeom prst="downArrow">
            <a:avLst>
              <a:gd fmla="val 50000" name="adj1"/>
              <a:gd fmla="val 50000" name="adj2"/>
            </a:avLst>
          </a:prstGeom>
          <a:solidFill>
            <a:srgbClr val="A61C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daf4d122f5_0_217"/>
          <p:cNvSpPr txBox="1"/>
          <p:nvPr/>
        </p:nvSpPr>
        <p:spPr>
          <a:xfrm>
            <a:off x="159150" y="2620925"/>
            <a:ext cx="8825700" cy="1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000">
                <a:solidFill>
                  <a:srgbClr val="222222"/>
                </a:solidFill>
                <a:highlight>
                  <a:srgbClr val="FFFFFF"/>
                </a:highlight>
              </a:rPr>
              <a:t>Q4_6: Do you agree with the following statement? </a:t>
            </a:r>
            <a:endParaRPr sz="2000">
              <a:solidFill>
                <a:srgbClr val="222222"/>
              </a:solidFill>
              <a:highlight>
                <a:srgbClr val="FFFFFF"/>
              </a:highlight>
            </a:endParaRPr>
          </a:p>
          <a:p>
            <a:pPr indent="0" lvl="0" marL="0" rtl="0" algn="ctr">
              <a:spcBef>
                <a:spcPts val="0"/>
              </a:spcBef>
              <a:spcAft>
                <a:spcPts val="0"/>
              </a:spcAft>
              <a:buNone/>
            </a:pPr>
            <a:r>
              <a:rPr b="1" lang="en-US" sz="2000">
                <a:solidFill>
                  <a:srgbClr val="222222"/>
                </a:solidFill>
                <a:highlight>
                  <a:srgbClr val="FFFFFF"/>
                </a:highlight>
              </a:rPr>
              <a:t>Women leaders are as skilled as men.</a:t>
            </a:r>
            <a:endParaRPr b="1" sz="2000">
              <a:solidFill>
                <a:srgbClr val="222222"/>
              </a:solidFill>
              <a:highlight>
                <a:srgbClr val="FFFFFF"/>
              </a:highlight>
            </a:endParaRPr>
          </a:p>
          <a:p>
            <a:pPr indent="0" lvl="0" marL="0" rtl="0" algn="ctr">
              <a:spcBef>
                <a:spcPts val="0"/>
              </a:spcBef>
              <a:spcAft>
                <a:spcPts val="0"/>
              </a:spcAft>
              <a:buNone/>
            </a:pPr>
            <a:r>
              <a:t/>
            </a:r>
            <a:endParaRPr sz="2000">
              <a:solidFill>
                <a:srgbClr val="222222"/>
              </a:solidFill>
              <a:highlight>
                <a:srgbClr val="FFFFFF"/>
              </a:highlight>
            </a:endParaRPr>
          </a:p>
          <a:p>
            <a:pPr indent="-355600" lvl="0" marL="457200" rtl="0" algn="ctr">
              <a:spcBef>
                <a:spcPts val="0"/>
              </a:spcBef>
              <a:spcAft>
                <a:spcPts val="0"/>
              </a:spcAft>
              <a:buClr>
                <a:srgbClr val="222222"/>
              </a:buClr>
              <a:buSzPts val="2000"/>
              <a:buChar char="➔"/>
            </a:pPr>
            <a:r>
              <a:rPr i="1" lang="en-US" sz="2000">
                <a:solidFill>
                  <a:srgbClr val="222222"/>
                </a:solidFill>
                <a:highlight>
                  <a:srgbClr val="FFFFFF"/>
                </a:highlight>
              </a:rPr>
              <a:t>Marginally significant difference between leaders and non-leaders. </a:t>
            </a:r>
            <a:endParaRPr i="1" sz="2000"/>
          </a:p>
        </p:txBody>
      </p:sp>
      <p:sp>
        <p:nvSpPr>
          <p:cNvPr id="474" name="Google Shape;474;gdaf4d122f5_0_217"/>
          <p:cNvSpPr txBox="1"/>
          <p:nvPr>
            <p:ph type="title"/>
          </p:nvPr>
        </p:nvSpPr>
        <p:spPr>
          <a:xfrm>
            <a:off x="328675" y="302200"/>
            <a:ext cx="3059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pic>
        <p:nvPicPr>
          <p:cNvPr id="475" name="Google Shape;475;gdaf4d122f5_0_217"/>
          <p:cNvPicPr preferRelativeResize="0"/>
          <p:nvPr/>
        </p:nvPicPr>
        <p:blipFill>
          <a:blip r:embed="rId3">
            <a:alphaModFix/>
          </a:blip>
          <a:stretch>
            <a:fillRect/>
          </a:stretch>
        </p:blipFill>
        <p:spPr>
          <a:xfrm rot="10800000">
            <a:off x="328675" y="1044101"/>
            <a:ext cx="2005100" cy="1335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1000"/>
                                        <p:tgtEl>
                                          <p:spTgt spid="4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79" name="Shape 479"/>
        <p:cNvGrpSpPr/>
        <p:nvPr/>
      </p:nvGrpSpPr>
      <p:grpSpPr>
        <a:xfrm>
          <a:off x="0" y="0"/>
          <a:ext cx="0" cy="0"/>
          <a:chOff x="0" y="0"/>
          <a:chExt cx="0" cy="0"/>
        </a:xfrm>
      </p:grpSpPr>
      <p:sp>
        <p:nvSpPr>
          <p:cNvPr id="480" name="Google Shape;480;gdaf4d122f5_0_225"/>
          <p:cNvSpPr txBox="1"/>
          <p:nvPr>
            <p:ph type="title"/>
          </p:nvPr>
        </p:nvSpPr>
        <p:spPr>
          <a:xfrm>
            <a:off x="800100" y="1811725"/>
            <a:ext cx="7543800" cy="29511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t>Is there a difference between how younger and older women perceive </a:t>
            </a:r>
            <a:r>
              <a:rPr lang="en-US">
                <a:solidFill>
                  <a:schemeClr val="accent1"/>
                </a:solidFill>
              </a:rPr>
              <a:t> barriers</a:t>
            </a:r>
            <a:r>
              <a:rPr lang="en-US"/>
              <a:t>?</a:t>
            </a:r>
            <a:endParaRPr/>
          </a:p>
        </p:txBody>
      </p:sp>
      <p:sp>
        <p:nvSpPr>
          <p:cNvPr id="481" name="Google Shape;481;gdaf4d122f5_0_22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85" name="Shape 485"/>
        <p:cNvGrpSpPr/>
        <p:nvPr/>
      </p:nvGrpSpPr>
      <p:grpSpPr>
        <a:xfrm>
          <a:off x="0" y="0"/>
          <a:ext cx="0" cy="0"/>
          <a:chOff x="0" y="0"/>
          <a:chExt cx="0" cy="0"/>
        </a:xfrm>
      </p:grpSpPr>
      <p:sp>
        <p:nvSpPr>
          <p:cNvPr id="486" name="Google Shape;486;gdaf4d122f5_0_230"/>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487" name="Google Shape;487;gdaf4d122f5_0_230"/>
          <p:cNvGraphicFramePr/>
          <p:nvPr/>
        </p:nvGraphicFramePr>
        <p:xfrm>
          <a:off x="159213" y="4355900"/>
          <a:ext cx="3000000" cy="3000000"/>
        </p:xfrm>
        <a:graphic>
          <a:graphicData uri="http://schemas.openxmlformats.org/drawingml/2006/table">
            <a:tbl>
              <a:tblPr>
                <a:noFill/>
                <a:tableStyleId>{9FF3FA7F-74E9-4758-9629-339840EC5767}</a:tableStyleId>
              </a:tblPr>
              <a:tblGrid>
                <a:gridCol w="519150"/>
                <a:gridCol w="519150"/>
                <a:gridCol w="519150"/>
                <a:gridCol w="519150"/>
                <a:gridCol w="519150"/>
                <a:gridCol w="519150"/>
                <a:gridCol w="519150"/>
                <a:gridCol w="519150"/>
                <a:gridCol w="519150"/>
                <a:gridCol w="519150"/>
                <a:gridCol w="519150"/>
                <a:gridCol w="519150"/>
                <a:gridCol w="519150"/>
                <a:gridCol w="519150"/>
                <a:gridCol w="519150"/>
                <a:gridCol w="519150"/>
                <a:gridCol w="519150"/>
              </a:tblGrid>
              <a:tr h="485850">
                <a:tc gridSpan="2">
                  <a:txBody>
                    <a:bodyPr/>
                    <a:lstStyle/>
                    <a:p>
                      <a:pPr indent="0" lvl="0" marL="0" rtl="0" algn="l">
                        <a:spcBef>
                          <a:spcPts val="0"/>
                        </a:spcBef>
                        <a:spcAft>
                          <a:spcPts val="0"/>
                        </a:spcAft>
                        <a:buNone/>
                      </a:pPr>
                      <a:r>
                        <a:rPr b="1" lang="en-US" sz="1000"/>
                        <a:t>Age over 45</a:t>
                      </a:r>
                      <a:endParaRPr b="1" sz="1000"/>
                    </a:p>
                  </a:txBody>
                  <a:tcPr marT="91425" marB="91425" marR="91425" marL="91425"/>
                </a:tc>
                <a:tc hMerge="1"/>
                <a:tc>
                  <a:txBody>
                    <a:bodyPr/>
                    <a:lstStyle/>
                    <a:p>
                      <a:pPr indent="0" lvl="0" marL="0" rtl="0" algn="l">
                        <a:spcBef>
                          <a:spcPts val="0"/>
                        </a:spcBef>
                        <a:spcAft>
                          <a:spcPts val="0"/>
                        </a:spcAft>
                        <a:buNone/>
                      </a:pPr>
                      <a:r>
                        <a:rPr lang="en-US" sz="1000"/>
                        <a:t>Q4_1</a:t>
                      </a:r>
                      <a:endParaRPr sz="1000"/>
                    </a:p>
                  </a:txBody>
                  <a:tcPr marT="91425" marB="91425" marR="91425" marL="91425"/>
                </a:tc>
                <a:tc>
                  <a:txBody>
                    <a:bodyPr/>
                    <a:lstStyle/>
                    <a:p>
                      <a:pPr indent="0" lvl="0" marL="0" rtl="0" algn="l">
                        <a:spcBef>
                          <a:spcPts val="0"/>
                        </a:spcBef>
                        <a:spcAft>
                          <a:spcPts val="0"/>
                        </a:spcAft>
                        <a:buNone/>
                      </a:pPr>
                      <a:r>
                        <a:rPr lang="en-US" sz="1000"/>
                        <a:t>Q4_2</a:t>
                      </a:r>
                      <a:endParaRPr sz="1000"/>
                    </a:p>
                  </a:txBody>
                  <a:tcPr marT="91425" marB="91425" marR="91425" marL="91425"/>
                </a:tc>
                <a:tc>
                  <a:txBody>
                    <a:bodyPr/>
                    <a:lstStyle/>
                    <a:p>
                      <a:pPr indent="0" lvl="0" marL="0" rtl="0" algn="l">
                        <a:spcBef>
                          <a:spcPts val="0"/>
                        </a:spcBef>
                        <a:spcAft>
                          <a:spcPts val="0"/>
                        </a:spcAft>
                        <a:buNone/>
                      </a:pPr>
                      <a:r>
                        <a:rPr lang="en-US" sz="1000"/>
                        <a:t>Q4_3</a:t>
                      </a:r>
                      <a:endParaRPr sz="1000"/>
                    </a:p>
                  </a:txBody>
                  <a:tcPr marT="91425" marB="91425" marR="91425" marL="91425"/>
                </a:tc>
                <a:tc>
                  <a:txBody>
                    <a:bodyPr/>
                    <a:lstStyle/>
                    <a:p>
                      <a:pPr indent="0" lvl="0" marL="0" rtl="0" algn="l">
                        <a:spcBef>
                          <a:spcPts val="0"/>
                        </a:spcBef>
                        <a:spcAft>
                          <a:spcPts val="0"/>
                        </a:spcAft>
                        <a:buNone/>
                      </a:pPr>
                      <a:r>
                        <a:rPr lang="en-US" sz="1000"/>
                        <a:t>Q4_4</a:t>
                      </a:r>
                      <a:endParaRPr sz="1000"/>
                    </a:p>
                  </a:txBody>
                  <a:tcPr marT="91425" marB="91425" marR="91425" marL="91425"/>
                </a:tc>
                <a:tc>
                  <a:txBody>
                    <a:bodyPr/>
                    <a:lstStyle/>
                    <a:p>
                      <a:pPr indent="0" lvl="0" marL="0" rtl="0" algn="l">
                        <a:spcBef>
                          <a:spcPts val="0"/>
                        </a:spcBef>
                        <a:spcAft>
                          <a:spcPts val="0"/>
                        </a:spcAft>
                        <a:buNone/>
                      </a:pPr>
                      <a:r>
                        <a:rPr lang="en-US" sz="1000"/>
                        <a:t>Q4_5</a:t>
                      </a:r>
                      <a:endParaRPr sz="1000"/>
                    </a:p>
                  </a:txBody>
                  <a:tcPr marT="91425" marB="91425" marR="91425" marL="91425"/>
                </a:tc>
                <a:tc>
                  <a:txBody>
                    <a:bodyPr/>
                    <a:lstStyle/>
                    <a:p>
                      <a:pPr indent="0" lvl="0" marL="0" rtl="0" algn="l">
                        <a:spcBef>
                          <a:spcPts val="0"/>
                        </a:spcBef>
                        <a:spcAft>
                          <a:spcPts val="0"/>
                        </a:spcAft>
                        <a:buNone/>
                      </a:pPr>
                      <a:r>
                        <a:rPr lang="en-US" sz="1000"/>
                        <a:t>Q4_6</a:t>
                      </a:r>
                      <a:endParaRPr sz="1000"/>
                    </a:p>
                  </a:txBody>
                  <a:tcPr marT="91425" marB="91425" marR="91425" marL="91425"/>
                </a:tc>
                <a:tc>
                  <a:txBody>
                    <a:bodyPr/>
                    <a:lstStyle/>
                    <a:p>
                      <a:pPr indent="0" lvl="0" marL="0" rtl="0" algn="l">
                        <a:spcBef>
                          <a:spcPts val="0"/>
                        </a:spcBef>
                        <a:spcAft>
                          <a:spcPts val="0"/>
                        </a:spcAft>
                        <a:buNone/>
                      </a:pPr>
                      <a:r>
                        <a:rPr lang="en-US" sz="1000"/>
                        <a:t>Q4_7</a:t>
                      </a:r>
                      <a:endParaRPr sz="1000"/>
                    </a:p>
                  </a:txBody>
                  <a:tcPr marT="91425" marB="91425" marR="91425" marL="91425"/>
                </a:tc>
                <a:tc>
                  <a:txBody>
                    <a:bodyPr/>
                    <a:lstStyle/>
                    <a:p>
                      <a:pPr indent="0" lvl="0" marL="0" rtl="0" algn="l">
                        <a:spcBef>
                          <a:spcPts val="0"/>
                        </a:spcBef>
                        <a:spcAft>
                          <a:spcPts val="0"/>
                        </a:spcAft>
                        <a:buNone/>
                      </a:pPr>
                      <a:r>
                        <a:rPr lang="en-US" sz="1000"/>
                        <a:t>Q4_8</a:t>
                      </a:r>
                      <a:endParaRPr sz="1000"/>
                    </a:p>
                  </a:txBody>
                  <a:tcPr marT="91425" marB="91425" marR="91425" marL="91425"/>
                </a:tc>
                <a:tc>
                  <a:txBody>
                    <a:bodyPr/>
                    <a:lstStyle/>
                    <a:p>
                      <a:pPr indent="0" lvl="0" marL="0" rtl="0" algn="l">
                        <a:spcBef>
                          <a:spcPts val="0"/>
                        </a:spcBef>
                        <a:spcAft>
                          <a:spcPts val="0"/>
                        </a:spcAft>
                        <a:buNone/>
                      </a:pPr>
                      <a:r>
                        <a:rPr lang="en-US" sz="1000"/>
                        <a:t>Q4_9</a:t>
                      </a:r>
                      <a:endParaRPr sz="1000"/>
                    </a:p>
                  </a:txBody>
                  <a:tcPr marT="91425" marB="91425" marR="91425" marL="91425"/>
                </a:tc>
                <a:tc>
                  <a:txBody>
                    <a:bodyPr/>
                    <a:lstStyle/>
                    <a:p>
                      <a:pPr indent="0" lvl="0" marL="0" rtl="0" algn="l">
                        <a:spcBef>
                          <a:spcPts val="0"/>
                        </a:spcBef>
                        <a:spcAft>
                          <a:spcPts val="0"/>
                        </a:spcAft>
                        <a:buNone/>
                      </a:pPr>
                      <a:r>
                        <a:rPr lang="en-US" sz="1000"/>
                        <a:t>Q4_ 10</a:t>
                      </a:r>
                      <a:endParaRPr sz="1000"/>
                    </a:p>
                  </a:txBody>
                  <a:tcPr marT="91425" marB="91425" marR="91425" marL="91425"/>
                </a:tc>
                <a:tc>
                  <a:txBody>
                    <a:bodyPr/>
                    <a:lstStyle/>
                    <a:p>
                      <a:pPr indent="0" lvl="0" marL="0" rtl="0" algn="l">
                        <a:spcBef>
                          <a:spcPts val="0"/>
                        </a:spcBef>
                        <a:spcAft>
                          <a:spcPts val="0"/>
                        </a:spcAft>
                        <a:buNone/>
                      </a:pPr>
                      <a:r>
                        <a:rPr lang="en-US" sz="1000"/>
                        <a:t>Q4_ 11</a:t>
                      </a:r>
                      <a:endParaRPr sz="1000"/>
                    </a:p>
                  </a:txBody>
                  <a:tcPr marT="91425" marB="91425" marR="91425" marL="91425"/>
                </a:tc>
                <a:tc>
                  <a:txBody>
                    <a:bodyPr/>
                    <a:lstStyle/>
                    <a:p>
                      <a:pPr indent="0" lvl="0" marL="0" rtl="0" algn="l">
                        <a:spcBef>
                          <a:spcPts val="0"/>
                        </a:spcBef>
                        <a:spcAft>
                          <a:spcPts val="0"/>
                        </a:spcAft>
                        <a:buNone/>
                      </a:pPr>
                      <a:r>
                        <a:rPr lang="en-US" sz="1000"/>
                        <a:t>Q4_ 12</a:t>
                      </a:r>
                      <a:endParaRPr sz="1000"/>
                    </a:p>
                  </a:txBody>
                  <a:tcPr marT="91425" marB="91425" marR="91425" marL="91425"/>
                </a:tc>
                <a:tc>
                  <a:txBody>
                    <a:bodyPr/>
                    <a:lstStyle/>
                    <a:p>
                      <a:pPr indent="0" lvl="0" marL="0" rtl="0" algn="l">
                        <a:spcBef>
                          <a:spcPts val="0"/>
                        </a:spcBef>
                        <a:spcAft>
                          <a:spcPts val="0"/>
                        </a:spcAft>
                        <a:buNone/>
                      </a:pPr>
                      <a:r>
                        <a:rPr lang="en-US" sz="1000"/>
                        <a:t>Q4_ 13</a:t>
                      </a:r>
                      <a:endParaRPr sz="1000"/>
                    </a:p>
                  </a:txBody>
                  <a:tcPr marT="91425" marB="91425" marR="91425" marL="91425"/>
                </a:tc>
                <a:tc>
                  <a:txBody>
                    <a:bodyPr/>
                    <a:lstStyle/>
                    <a:p>
                      <a:pPr indent="0" lvl="0" marL="0" rtl="0" algn="l">
                        <a:spcBef>
                          <a:spcPts val="0"/>
                        </a:spcBef>
                        <a:spcAft>
                          <a:spcPts val="0"/>
                        </a:spcAft>
                        <a:buNone/>
                      </a:pPr>
                      <a:r>
                        <a:rPr lang="en-US" sz="1000"/>
                        <a:t>Q4_ 14</a:t>
                      </a:r>
                      <a:endParaRPr sz="1000"/>
                    </a:p>
                  </a:txBody>
                  <a:tcPr marT="91425" marB="91425" marR="91425" marL="91425"/>
                </a:tc>
                <a:tc>
                  <a:txBody>
                    <a:bodyPr/>
                    <a:lstStyle/>
                    <a:p>
                      <a:pPr indent="0" lvl="0" marL="0" rtl="0" algn="l">
                        <a:spcBef>
                          <a:spcPts val="0"/>
                        </a:spcBef>
                        <a:spcAft>
                          <a:spcPts val="0"/>
                        </a:spcAft>
                        <a:buNone/>
                      </a:pPr>
                      <a:r>
                        <a:rPr lang="en-US" sz="1000"/>
                        <a:t>Q4_ 15</a:t>
                      </a:r>
                      <a:endParaRPr sz="1000"/>
                    </a:p>
                  </a:txBody>
                  <a:tcPr marT="91425" marB="91425" marR="91425" marL="91425"/>
                </a:tc>
              </a:tr>
              <a:tr h="474225">
                <a:tc gridSpan="2">
                  <a:txBody>
                    <a:bodyPr/>
                    <a:lstStyle/>
                    <a:p>
                      <a:pPr indent="0" lvl="0" marL="0" rtl="0" algn="r">
                        <a:spcBef>
                          <a:spcPts val="0"/>
                        </a:spcBef>
                        <a:spcAft>
                          <a:spcPts val="0"/>
                        </a:spcAft>
                        <a:buNone/>
                      </a:pPr>
                      <a:r>
                        <a:rPr lang="en-US" sz="1000"/>
                        <a:t>Mean if under age 45</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0.74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1.47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1.88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1.30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1.37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0.24</a:t>
                      </a:r>
                      <a:endParaRPr sz="1000"/>
                    </a:p>
                  </a:txBody>
                  <a:tcPr marT="91425" marB="91425" marR="91425" marL="91425"/>
                </a:tc>
              </a:tr>
              <a:tr h="485825">
                <a:tc gridSpan="2">
                  <a:txBody>
                    <a:bodyPr/>
                    <a:lstStyle/>
                    <a:p>
                      <a:pPr indent="0" lvl="0" marL="0" rtl="0" algn="r">
                        <a:spcBef>
                          <a:spcPts val="0"/>
                        </a:spcBef>
                        <a:spcAft>
                          <a:spcPts val="0"/>
                        </a:spcAft>
                        <a:buNone/>
                      </a:pPr>
                      <a:r>
                        <a:rPr lang="en-US" sz="1000"/>
                        <a:t>Mean if over age 45</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0.79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1.53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1.86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1.28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1.32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0.32</a:t>
                      </a:r>
                      <a:endParaRPr sz="1000"/>
                    </a:p>
                  </a:txBody>
                  <a:tcPr marT="91425" marB="91425" marR="91425" marL="91425"/>
                </a:tc>
              </a:tr>
              <a:tr h="398500">
                <a:tc gridSpan="2">
                  <a:txBody>
                    <a:bodyPr/>
                    <a:lstStyle/>
                    <a:p>
                      <a:pPr indent="0" lvl="0" marL="0" rtl="0" algn="r">
                        <a:spcBef>
                          <a:spcPts val="0"/>
                        </a:spcBef>
                        <a:spcAft>
                          <a:spcPts val="0"/>
                        </a:spcAft>
                        <a:buNone/>
                      </a:pPr>
                      <a:r>
                        <a:rPr lang="en-US" sz="1000"/>
                        <a:t>p-value </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0.66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0.30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0.59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0.65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0.69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0.33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0.62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0.38</a:t>
                      </a:r>
                      <a:endParaRPr sz="1000"/>
                    </a:p>
                  </a:txBody>
                  <a:tcPr marT="91425" marB="91425" marR="91425" marL="91425"/>
                </a:tc>
              </a:tr>
            </a:tbl>
          </a:graphicData>
        </a:graphic>
      </p:graphicFrame>
      <p:sp>
        <p:nvSpPr>
          <p:cNvPr id="488" name="Google Shape;488;gdaf4d122f5_0_230"/>
          <p:cNvSpPr txBox="1"/>
          <p:nvPr/>
        </p:nvSpPr>
        <p:spPr>
          <a:xfrm>
            <a:off x="4831575" y="724113"/>
            <a:ext cx="3372300" cy="197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rPr>
              <a:t>What is your age group?</a:t>
            </a:r>
            <a:endParaRPr sz="1800">
              <a:solidFill>
                <a:schemeClr val="dk1"/>
              </a:solidFill>
            </a:endParaRPr>
          </a:p>
          <a:p>
            <a:pPr indent="-342900" lvl="1" marL="914400" rtl="0" algn="l">
              <a:spcBef>
                <a:spcPts val="1000"/>
              </a:spcBef>
              <a:spcAft>
                <a:spcPts val="0"/>
              </a:spcAft>
              <a:buClr>
                <a:schemeClr val="dk1"/>
              </a:buClr>
              <a:buSzPts val="1800"/>
              <a:buAutoNum type="alphaLcPeriod"/>
            </a:pPr>
            <a:r>
              <a:rPr lang="en-US" sz="1800">
                <a:solidFill>
                  <a:schemeClr val="dk1"/>
                </a:solidFill>
              </a:rPr>
              <a:t>17 or younger </a:t>
            </a:r>
            <a:endParaRPr sz="1800">
              <a:solidFill>
                <a:schemeClr val="dk1"/>
              </a:solidFill>
            </a:endParaRPr>
          </a:p>
          <a:p>
            <a:pPr indent="-342900" lvl="1" marL="914400" rtl="0" algn="l">
              <a:spcBef>
                <a:spcPts val="0"/>
              </a:spcBef>
              <a:spcAft>
                <a:spcPts val="0"/>
              </a:spcAft>
              <a:buClr>
                <a:schemeClr val="dk1"/>
              </a:buClr>
              <a:buSzPts val="1800"/>
              <a:buAutoNum type="alphaLcPeriod"/>
            </a:pPr>
            <a:r>
              <a:rPr lang="en-US" sz="1800">
                <a:solidFill>
                  <a:schemeClr val="dk1"/>
                </a:solidFill>
              </a:rPr>
              <a:t>18-26</a:t>
            </a:r>
            <a:endParaRPr sz="1800">
              <a:solidFill>
                <a:schemeClr val="dk1"/>
              </a:solidFill>
            </a:endParaRPr>
          </a:p>
          <a:p>
            <a:pPr indent="-342900" lvl="1" marL="914400" rtl="0" algn="l">
              <a:spcBef>
                <a:spcPts val="0"/>
              </a:spcBef>
              <a:spcAft>
                <a:spcPts val="0"/>
              </a:spcAft>
              <a:buClr>
                <a:schemeClr val="dk1"/>
              </a:buClr>
              <a:buSzPts val="1800"/>
              <a:buAutoNum type="alphaLcPeriod"/>
            </a:pPr>
            <a:r>
              <a:rPr lang="en-US" sz="1800">
                <a:solidFill>
                  <a:schemeClr val="dk1"/>
                </a:solidFill>
              </a:rPr>
              <a:t>27-44</a:t>
            </a:r>
            <a:endParaRPr sz="1800">
              <a:solidFill>
                <a:schemeClr val="dk1"/>
              </a:solidFill>
            </a:endParaRPr>
          </a:p>
          <a:p>
            <a:pPr indent="-342900" lvl="1" marL="914400" rtl="0" algn="l">
              <a:spcBef>
                <a:spcPts val="0"/>
              </a:spcBef>
              <a:spcAft>
                <a:spcPts val="0"/>
              </a:spcAft>
              <a:buClr>
                <a:schemeClr val="dk1"/>
              </a:buClr>
              <a:buSzPts val="1800"/>
              <a:buAutoNum type="alphaLcPeriod"/>
            </a:pPr>
            <a:r>
              <a:rPr lang="en-US" sz="1800">
                <a:solidFill>
                  <a:schemeClr val="dk1"/>
                </a:solidFill>
              </a:rPr>
              <a:t>45-64</a:t>
            </a:r>
            <a:endParaRPr sz="1800">
              <a:solidFill>
                <a:schemeClr val="dk1"/>
              </a:solidFill>
            </a:endParaRPr>
          </a:p>
          <a:p>
            <a:pPr indent="-342900" lvl="1" marL="914400" rtl="0" algn="l">
              <a:spcBef>
                <a:spcPts val="0"/>
              </a:spcBef>
              <a:spcAft>
                <a:spcPts val="0"/>
              </a:spcAft>
              <a:buClr>
                <a:schemeClr val="dk1"/>
              </a:buClr>
              <a:buSzPts val="1800"/>
              <a:buAutoNum type="alphaLcPeriod"/>
            </a:pPr>
            <a:r>
              <a:rPr lang="en-US" sz="1800">
                <a:solidFill>
                  <a:schemeClr val="dk1"/>
                </a:solidFill>
              </a:rPr>
              <a:t>65+</a:t>
            </a:r>
            <a:endParaRPr sz="1800"/>
          </a:p>
        </p:txBody>
      </p:sp>
      <p:sp>
        <p:nvSpPr>
          <p:cNvPr id="489" name="Google Shape;489;gdaf4d122f5_0_230"/>
          <p:cNvSpPr txBox="1"/>
          <p:nvPr/>
        </p:nvSpPr>
        <p:spPr>
          <a:xfrm>
            <a:off x="171750" y="3555500"/>
            <a:ext cx="8800500" cy="800400"/>
          </a:xfrm>
          <a:prstGeom prst="rect">
            <a:avLst/>
          </a:prstGeom>
          <a:noFill/>
          <a:ln>
            <a:noFill/>
          </a:ln>
        </p:spPr>
        <p:txBody>
          <a:bodyPr anchorCtr="0" anchor="t" bIns="91425" lIns="91425" spcFirstLastPara="1" rIns="91425" wrap="square" tIns="91425">
            <a:spAutoFit/>
          </a:bodyPr>
          <a:lstStyle/>
          <a:p>
            <a:pPr indent="-355600" lvl="0" marL="457200" rtl="0" algn="ctr">
              <a:spcBef>
                <a:spcPts val="0"/>
              </a:spcBef>
              <a:spcAft>
                <a:spcPts val="0"/>
              </a:spcAft>
              <a:buClr>
                <a:srgbClr val="222222"/>
              </a:buClr>
              <a:buSzPts val="2000"/>
              <a:buChar char="➔"/>
            </a:pPr>
            <a:r>
              <a:rPr i="1" lang="en-US" sz="2000">
                <a:solidFill>
                  <a:schemeClr val="dk1"/>
                </a:solidFill>
              </a:rPr>
              <a:t>No s</a:t>
            </a:r>
            <a:r>
              <a:rPr i="1" lang="en-US" sz="2000">
                <a:solidFill>
                  <a:srgbClr val="222222"/>
                </a:solidFill>
                <a:highlight>
                  <a:srgbClr val="FFFFFF"/>
                </a:highlight>
              </a:rPr>
              <a:t>tatistically significant difference between the responses of younger and older women.</a:t>
            </a:r>
            <a:endParaRPr sz="2000">
              <a:solidFill>
                <a:schemeClr val="dk1"/>
              </a:solidFill>
            </a:endParaRPr>
          </a:p>
        </p:txBody>
      </p:sp>
      <p:sp>
        <p:nvSpPr>
          <p:cNvPr id="490" name="Google Shape;490;gdaf4d122f5_0_230"/>
          <p:cNvSpPr txBox="1"/>
          <p:nvPr>
            <p:ph type="title"/>
          </p:nvPr>
        </p:nvSpPr>
        <p:spPr>
          <a:xfrm>
            <a:off x="328675" y="302200"/>
            <a:ext cx="3059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pic>
        <p:nvPicPr>
          <p:cNvPr id="491" name="Google Shape;491;gdaf4d122f5_0_230"/>
          <p:cNvPicPr preferRelativeResize="0"/>
          <p:nvPr/>
        </p:nvPicPr>
        <p:blipFill>
          <a:blip r:embed="rId3">
            <a:alphaModFix/>
          </a:blip>
          <a:stretch>
            <a:fillRect/>
          </a:stretch>
        </p:blipFill>
        <p:spPr>
          <a:xfrm rot="10800000">
            <a:off x="328675" y="1044101"/>
            <a:ext cx="2005100" cy="13352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95" name="Shape 495"/>
        <p:cNvGrpSpPr/>
        <p:nvPr/>
      </p:nvGrpSpPr>
      <p:grpSpPr>
        <a:xfrm>
          <a:off x="0" y="0"/>
          <a:ext cx="0" cy="0"/>
          <a:chOff x="0" y="0"/>
          <a:chExt cx="0" cy="0"/>
        </a:xfrm>
      </p:grpSpPr>
      <p:sp>
        <p:nvSpPr>
          <p:cNvPr id="496" name="Google Shape;496;gdaf4d122f5_0_237"/>
          <p:cNvSpPr txBox="1"/>
          <p:nvPr>
            <p:ph type="title"/>
          </p:nvPr>
        </p:nvSpPr>
        <p:spPr>
          <a:xfrm>
            <a:off x="800100" y="2303075"/>
            <a:ext cx="7543800" cy="23952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t>Is there a difference between how white women and women of color perceive </a:t>
            </a:r>
            <a:r>
              <a:rPr lang="en-US">
                <a:solidFill>
                  <a:schemeClr val="accent1"/>
                </a:solidFill>
              </a:rPr>
              <a:t> barriers</a:t>
            </a:r>
            <a:r>
              <a:rPr lang="en-US"/>
              <a:t>?</a:t>
            </a:r>
            <a:endParaRPr/>
          </a:p>
        </p:txBody>
      </p:sp>
      <p:sp>
        <p:nvSpPr>
          <p:cNvPr id="497" name="Google Shape;497;gdaf4d122f5_0_23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01" name="Shape 501"/>
        <p:cNvGrpSpPr/>
        <p:nvPr/>
      </p:nvGrpSpPr>
      <p:grpSpPr>
        <a:xfrm>
          <a:off x="0" y="0"/>
          <a:ext cx="0" cy="0"/>
          <a:chOff x="0" y="0"/>
          <a:chExt cx="0" cy="0"/>
        </a:xfrm>
      </p:grpSpPr>
      <p:sp>
        <p:nvSpPr>
          <p:cNvPr id="502" name="Google Shape;502;gdaf4d122f5_0_24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graphicFrame>
        <p:nvGraphicFramePr>
          <p:cNvPr id="503" name="Google Shape;503;gdaf4d122f5_0_242"/>
          <p:cNvGraphicFramePr/>
          <p:nvPr/>
        </p:nvGraphicFramePr>
        <p:xfrm>
          <a:off x="159213" y="4376375"/>
          <a:ext cx="3000000" cy="3000000"/>
        </p:xfrm>
        <a:graphic>
          <a:graphicData uri="http://schemas.openxmlformats.org/drawingml/2006/table">
            <a:tbl>
              <a:tblPr>
                <a:noFill/>
                <a:tableStyleId>{9FF3FA7F-74E9-4758-9629-339840EC5767}</a:tableStyleId>
              </a:tblPr>
              <a:tblGrid>
                <a:gridCol w="519150"/>
                <a:gridCol w="519150"/>
                <a:gridCol w="519150"/>
                <a:gridCol w="519150"/>
                <a:gridCol w="519150"/>
                <a:gridCol w="519150"/>
                <a:gridCol w="519150"/>
                <a:gridCol w="519150"/>
                <a:gridCol w="519150"/>
                <a:gridCol w="519150"/>
                <a:gridCol w="519150"/>
                <a:gridCol w="519150"/>
                <a:gridCol w="519150"/>
                <a:gridCol w="519150"/>
                <a:gridCol w="519150"/>
                <a:gridCol w="519150"/>
                <a:gridCol w="519150"/>
              </a:tblGrid>
              <a:tr h="485850">
                <a:tc gridSpan="2">
                  <a:txBody>
                    <a:bodyPr/>
                    <a:lstStyle/>
                    <a:p>
                      <a:pPr indent="0" lvl="0" marL="0" rtl="0" algn="l">
                        <a:spcBef>
                          <a:spcPts val="0"/>
                        </a:spcBef>
                        <a:spcAft>
                          <a:spcPts val="0"/>
                        </a:spcAft>
                        <a:buNone/>
                      </a:pPr>
                      <a:r>
                        <a:rPr b="1" lang="en-US" sz="1000"/>
                        <a:t>Race/ Ethnicity</a:t>
                      </a:r>
                      <a:endParaRPr b="1" sz="1000"/>
                    </a:p>
                  </a:txBody>
                  <a:tcPr marT="91425" marB="91425" marR="91425" marL="91425"/>
                </a:tc>
                <a:tc hMerge="1"/>
                <a:tc>
                  <a:txBody>
                    <a:bodyPr/>
                    <a:lstStyle/>
                    <a:p>
                      <a:pPr indent="0" lvl="0" marL="0" rtl="0" algn="l">
                        <a:spcBef>
                          <a:spcPts val="0"/>
                        </a:spcBef>
                        <a:spcAft>
                          <a:spcPts val="0"/>
                        </a:spcAft>
                        <a:buNone/>
                      </a:pPr>
                      <a:r>
                        <a:rPr lang="en-US" sz="1000"/>
                        <a:t>Q4_1</a:t>
                      </a:r>
                      <a:endParaRPr sz="1000"/>
                    </a:p>
                  </a:txBody>
                  <a:tcPr marT="91425" marB="91425" marR="91425" marL="91425"/>
                </a:tc>
                <a:tc>
                  <a:txBody>
                    <a:bodyPr/>
                    <a:lstStyle/>
                    <a:p>
                      <a:pPr indent="0" lvl="0" marL="0" rtl="0" algn="l">
                        <a:spcBef>
                          <a:spcPts val="0"/>
                        </a:spcBef>
                        <a:spcAft>
                          <a:spcPts val="0"/>
                        </a:spcAft>
                        <a:buNone/>
                      </a:pPr>
                      <a:r>
                        <a:rPr lang="en-US" sz="1000"/>
                        <a:t>Q4_2</a:t>
                      </a:r>
                      <a:endParaRPr sz="1000"/>
                    </a:p>
                  </a:txBody>
                  <a:tcPr marT="91425" marB="91425" marR="91425" marL="91425"/>
                </a:tc>
                <a:tc>
                  <a:txBody>
                    <a:bodyPr/>
                    <a:lstStyle/>
                    <a:p>
                      <a:pPr indent="0" lvl="0" marL="0" rtl="0" algn="l">
                        <a:spcBef>
                          <a:spcPts val="0"/>
                        </a:spcBef>
                        <a:spcAft>
                          <a:spcPts val="0"/>
                        </a:spcAft>
                        <a:buNone/>
                      </a:pPr>
                      <a:r>
                        <a:rPr lang="en-US" sz="1000"/>
                        <a:t>Q4_3</a:t>
                      </a:r>
                      <a:endParaRPr sz="1000"/>
                    </a:p>
                  </a:txBody>
                  <a:tcPr marT="91425" marB="91425" marR="91425" marL="91425"/>
                </a:tc>
                <a:tc>
                  <a:txBody>
                    <a:bodyPr/>
                    <a:lstStyle/>
                    <a:p>
                      <a:pPr indent="0" lvl="0" marL="0" rtl="0" algn="l">
                        <a:spcBef>
                          <a:spcPts val="0"/>
                        </a:spcBef>
                        <a:spcAft>
                          <a:spcPts val="0"/>
                        </a:spcAft>
                        <a:buNone/>
                      </a:pPr>
                      <a:r>
                        <a:rPr lang="en-US" sz="1000"/>
                        <a:t>Q4_4</a:t>
                      </a:r>
                      <a:endParaRPr sz="1000"/>
                    </a:p>
                  </a:txBody>
                  <a:tcPr marT="91425" marB="91425" marR="91425" marL="91425"/>
                </a:tc>
                <a:tc>
                  <a:txBody>
                    <a:bodyPr/>
                    <a:lstStyle/>
                    <a:p>
                      <a:pPr indent="0" lvl="0" marL="0" rtl="0" algn="l">
                        <a:spcBef>
                          <a:spcPts val="0"/>
                        </a:spcBef>
                        <a:spcAft>
                          <a:spcPts val="0"/>
                        </a:spcAft>
                        <a:buNone/>
                      </a:pPr>
                      <a:r>
                        <a:rPr lang="en-US" sz="1000"/>
                        <a:t>Q4_5</a:t>
                      </a:r>
                      <a:endParaRPr sz="1000"/>
                    </a:p>
                  </a:txBody>
                  <a:tcPr marT="91425" marB="91425" marR="91425" marL="91425"/>
                </a:tc>
                <a:tc>
                  <a:txBody>
                    <a:bodyPr/>
                    <a:lstStyle/>
                    <a:p>
                      <a:pPr indent="0" lvl="0" marL="0" rtl="0" algn="l">
                        <a:spcBef>
                          <a:spcPts val="0"/>
                        </a:spcBef>
                        <a:spcAft>
                          <a:spcPts val="0"/>
                        </a:spcAft>
                        <a:buNone/>
                      </a:pPr>
                      <a:r>
                        <a:rPr lang="en-US" sz="1000"/>
                        <a:t>Q4_6</a:t>
                      </a:r>
                      <a:endParaRPr sz="1000"/>
                    </a:p>
                  </a:txBody>
                  <a:tcPr marT="91425" marB="91425" marR="91425" marL="91425"/>
                </a:tc>
                <a:tc>
                  <a:txBody>
                    <a:bodyPr/>
                    <a:lstStyle/>
                    <a:p>
                      <a:pPr indent="0" lvl="0" marL="0" rtl="0" algn="l">
                        <a:spcBef>
                          <a:spcPts val="0"/>
                        </a:spcBef>
                        <a:spcAft>
                          <a:spcPts val="0"/>
                        </a:spcAft>
                        <a:buNone/>
                      </a:pPr>
                      <a:r>
                        <a:rPr lang="en-US" sz="1000"/>
                        <a:t>Q4_7</a:t>
                      </a:r>
                      <a:endParaRPr sz="1000"/>
                    </a:p>
                  </a:txBody>
                  <a:tcPr marT="91425" marB="91425" marR="91425" marL="91425"/>
                </a:tc>
                <a:tc>
                  <a:txBody>
                    <a:bodyPr/>
                    <a:lstStyle/>
                    <a:p>
                      <a:pPr indent="0" lvl="0" marL="0" rtl="0" algn="l">
                        <a:spcBef>
                          <a:spcPts val="0"/>
                        </a:spcBef>
                        <a:spcAft>
                          <a:spcPts val="0"/>
                        </a:spcAft>
                        <a:buNone/>
                      </a:pPr>
                      <a:r>
                        <a:rPr lang="en-US" sz="1000"/>
                        <a:t>Q4_8</a:t>
                      </a:r>
                      <a:endParaRPr sz="1000"/>
                    </a:p>
                  </a:txBody>
                  <a:tcPr marT="91425" marB="91425" marR="91425" marL="91425"/>
                </a:tc>
                <a:tc>
                  <a:txBody>
                    <a:bodyPr/>
                    <a:lstStyle/>
                    <a:p>
                      <a:pPr indent="0" lvl="0" marL="0" rtl="0" algn="l">
                        <a:spcBef>
                          <a:spcPts val="0"/>
                        </a:spcBef>
                        <a:spcAft>
                          <a:spcPts val="0"/>
                        </a:spcAft>
                        <a:buNone/>
                      </a:pPr>
                      <a:r>
                        <a:rPr lang="en-US" sz="1000"/>
                        <a:t>Q4_9</a:t>
                      </a:r>
                      <a:endParaRPr sz="1000"/>
                    </a:p>
                  </a:txBody>
                  <a:tcPr marT="91425" marB="91425" marR="91425" marL="91425"/>
                </a:tc>
                <a:tc>
                  <a:txBody>
                    <a:bodyPr/>
                    <a:lstStyle/>
                    <a:p>
                      <a:pPr indent="0" lvl="0" marL="0" rtl="0" algn="l">
                        <a:spcBef>
                          <a:spcPts val="0"/>
                        </a:spcBef>
                        <a:spcAft>
                          <a:spcPts val="0"/>
                        </a:spcAft>
                        <a:buNone/>
                      </a:pPr>
                      <a:r>
                        <a:rPr lang="en-US" sz="1000"/>
                        <a:t>Q4_ 10</a:t>
                      </a:r>
                      <a:endParaRPr sz="1000"/>
                    </a:p>
                  </a:txBody>
                  <a:tcPr marT="91425" marB="91425" marR="91425" marL="91425"/>
                </a:tc>
                <a:tc>
                  <a:txBody>
                    <a:bodyPr/>
                    <a:lstStyle/>
                    <a:p>
                      <a:pPr indent="0" lvl="0" marL="0" rtl="0" algn="l">
                        <a:spcBef>
                          <a:spcPts val="0"/>
                        </a:spcBef>
                        <a:spcAft>
                          <a:spcPts val="0"/>
                        </a:spcAft>
                        <a:buNone/>
                      </a:pPr>
                      <a:r>
                        <a:rPr lang="en-US" sz="1000"/>
                        <a:t>Q4_ 11</a:t>
                      </a:r>
                      <a:endParaRPr sz="1000"/>
                    </a:p>
                  </a:txBody>
                  <a:tcPr marT="91425" marB="91425" marR="91425" marL="91425"/>
                </a:tc>
                <a:tc>
                  <a:txBody>
                    <a:bodyPr/>
                    <a:lstStyle/>
                    <a:p>
                      <a:pPr indent="0" lvl="0" marL="0" rtl="0" algn="l">
                        <a:spcBef>
                          <a:spcPts val="0"/>
                        </a:spcBef>
                        <a:spcAft>
                          <a:spcPts val="0"/>
                        </a:spcAft>
                        <a:buNone/>
                      </a:pPr>
                      <a:r>
                        <a:rPr lang="en-US" sz="1000"/>
                        <a:t>Q4_ 12</a:t>
                      </a:r>
                      <a:endParaRPr sz="1000"/>
                    </a:p>
                  </a:txBody>
                  <a:tcPr marT="91425" marB="91425" marR="91425" marL="91425"/>
                </a:tc>
                <a:tc>
                  <a:txBody>
                    <a:bodyPr/>
                    <a:lstStyle/>
                    <a:p>
                      <a:pPr indent="0" lvl="0" marL="0" rtl="0" algn="l">
                        <a:spcBef>
                          <a:spcPts val="0"/>
                        </a:spcBef>
                        <a:spcAft>
                          <a:spcPts val="0"/>
                        </a:spcAft>
                        <a:buNone/>
                      </a:pPr>
                      <a:r>
                        <a:rPr lang="en-US" sz="1000"/>
                        <a:t>Q4_ 13</a:t>
                      </a:r>
                      <a:endParaRPr sz="1000"/>
                    </a:p>
                  </a:txBody>
                  <a:tcPr marT="91425" marB="91425" marR="91425" marL="91425"/>
                </a:tc>
                <a:tc>
                  <a:txBody>
                    <a:bodyPr/>
                    <a:lstStyle/>
                    <a:p>
                      <a:pPr indent="0" lvl="0" marL="0" rtl="0" algn="l">
                        <a:spcBef>
                          <a:spcPts val="0"/>
                        </a:spcBef>
                        <a:spcAft>
                          <a:spcPts val="0"/>
                        </a:spcAft>
                        <a:buNone/>
                      </a:pPr>
                      <a:r>
                        <a:rPr lang="en-US" sz="1000"/>
                        <a:t>Q4_ 14</a:t>
                      </a:r>
                      <a:endParaRPr sz="1000"/>
                    </a:p>
                  </a:txBody>
                  <a:tcPr marT="91425" marB="91425" marR="91425" marL="91425"/>
                </a:tc>
                <a:tc>
                  <a:txBody>
                    <a:bodyPr/>
                    <a:lstStyle/>
                    <a:p>
                      <a:pPr indent="0" lvl="0" marL="0" rtl="0" algn="l">
                        <a:spcBef>
                          <a:spcPts val="0"/>
                        </a:spcBef>
                        <a:spcAft>
                          <a:spcPts val="0"/>
                        </a:spcAft>
                        <a:buNone/>
                      </a:pPr>
                      <a:r>
                        <a:rPr lang="en-US" sz="1000"/>
                        <a:t>Q4_ 15</a:t>
                      </a:r>
                      <a:endParaRPr sz="1000"/>
                    </a:p>
                  </a:txBody>
                  <a:tcPr marT="91425" marB="91425" marR="91425" marL="91425"/>
                </a:tc>
              </a:tr>
              <a:tr h="392350">
                <a:tc gridSpan="2">
                  <a:txBody>
                    <a:bodyPr/>
                    <a:lstStyle/>
                    <a:p>
                      <a:pPr indent="0" lvl="0" marL="0" rtl="0" algn="r">
                        <a:spcBef>
                          <a:spcPts val="0"/>
                        </a:spcBef>
                        <a:spcAft>
                          <a:spcPts val="0"/>
                        </a:spcAft>
                        <a:buNone/>
                      </a:pPr>
                      <a:r>
                        <a:rPr lang="en-US" sz="1000"/>
                        <a:t>Mean if white</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0.76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0.89</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1.54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0.71</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1.87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1.26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1.33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0.81</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0.28</a:t>
                      </a:r>
                      <a:endParaRPr sz="1000"/>
                    </a:p>
                  </a:txBody>
                  <a:tcPr marT="91425" marB="91425" marR="91425" marL="91425"/>
                </a:tc>
              </a:tr>
              <a:tr h="598450">
                <a:tc gridSpan="2">
                  <a:txBody>
                    <a:bodyPr/>
                    <a:lstStyle/>
                    <a:p>
                      <a:pPr indent="0" lvl="0" marL="0" rtl="0" algn="r">
                        <a:spcBef>
                          <a:spcPts val="0"/>
                        </a:spcBef>
                        <a:spcAft>
                          <a:spcPts val="0"/>
                        </a:spcAft>
                        <a:buNone/>
                      </a:pPr>
                      <a:r>
                        <a:rPr lang="en-US" sz="1000"/>
                        <a:t>Mean if woman of color</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0.60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0.64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1.43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1.07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2.00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2.00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1.93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1.47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1.47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1.14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0.20</a:t>
                      </a:r>
                      <a:endParaRPr sz="1000"/>
                    </a:p>
                  </a:txBody>
                  <a:tcPr marT="91425" marB="91425" marR="91425" marL="91425"/>
                </a:tc>
              </a:tr>
              <a:tr h="408725">
                <a:tc gridSpan="2">
                  <a:txBody>
                    <a:bodyPr/>
                    <a:lstStyle/>
                    <a:p>
                      <a:pPr indent="0" lvl="0" marL="0" rtl="0" algn="r">
                        <a:spcBef>
                          <a:spcPts val="0"/>
                        </a:spcBef>
                        <a:spcAft>
                          <a:spcPts val="0"/>
                        </a:spcAft>
                        <a:buNone/>
                      </a:pPr>
                      <a:r>
                        <a:rPr lang="en-US" sz="1000"/>
                        <a:t>p-value </a:t>
                      </a:r>
                      <a:endParaRPr sz="1000"/>
                    </a:p>
                  </a:txBody>
                  <a:tcPr marT="91425" marB="91425" marR="91425" marL="91425"/>
                </a:tc>
                <a:tc hMerge="1"/>
                <a:tc>
                  <a:txBody>
                    <a:bodyPr/>
                    <a:lstStyle/>
                    <a:p>
                      <a:pPr indent="0" lvl="0" marL="0" rtl="0" algn="r">
                        <a:lnSpc>
                          <a:spcPct val="115000"/>
                        </a:lnSpc>
                        <a:spcBef>
                          <a:spcPts val="0"/>
                        </a:spcBef>
                        <a:spcAft>
                          <a:spcPts val="0"/>
                        </a:spcAft>
                        <a:buNone/>
                      </a:pPr>
                      <a:r>
                        <a:rPr lang="en-US" sz="1000"/>
                        <a:t>0.36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0.11</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0.57</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0.54</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0.82</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0.10</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0.02</a:t>
                      </a:r>
                      <a:endParaRPr sz="1000"/>
                    </a:p>
                  </a:txBody>
                  <a:tcPr marT="91425" marB="91425" marR="91425" marL="91425">
                    <a:solidFill>
                      <a:srgbClr val="FFF2CC"/>
                    </a:solidFill>
                  </a:tcPr>
                </a:tc>
                <a:tc>
                  <a:txBody>
                    <a:bodyPr/>
                    <a:lstStyle/>
                    <a:p>
                      <a:pPr indent="0" lvl="0" marL="0" rtl="0" algn="r">
                        <a:lnSpc>
                          <a:spcPct val="115000"/>
                        </a:lnSpc>
                        <a:spcBef>
                          <a:spcPts val="0"/>
                        </a:spcBef>
                        <a:spcAft>
                          <a:spcPts val="0"/>
                        </a:spcAft>
                        <a:buNone/>
                      </a:pPr>
                      <a:r>
                        <a:rPr lang="en-US" sz="1000"/>
                        <a:t>0.38</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0.16</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0.45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0.73</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0.95</a:t>
                      </a:r>
                      <a:endParaRPr sz="1000"/>
                    </a:p>
                  </a:txBody>
                  <a:tcPr marT="91425" marB="91425" marR="91425" marL="91425"/>
                </a:tc>
                <a:tc>
                  <a:txBody>
                    <a:bodyPr/>
                    <a:lstStyle/>
                    <a:p>
                      <a:pPr indent="0" lvl="0" marL="0" rtl="0" algn="r">
                        <a:lnSpc>
                          <a:spcPct val="115000"/>
                        </a:lnSpc>
                        <a:spcBef>
                          <a:spcPts val="0"/>
                        </a:spcBef>
                        <a:spcAft>
                          <a:spcPts val="0"/>
                        </a:spcAft>
                        <a:buNone/>
                      </a:pPr>
                      <a:r>
                        <a:rPr lang="en-US" sz="1000"/>
                        <a:t>0.50</a:t>
                      </a:r>
                      <a:endParaRPr sz="1000"/>
                    </a:p>
                  </a:txBody>
                  <a:tcPr marT="91425" marB="91425" marR="91425" marL="91425"/>
                </a:tc>
              </a:tr>
            </a:tbl>
          </a:graphicData>
        </a:graphic>
      </p:graphicFrame>
      <p:sp>
        <p:nvSpPr>
          <p:cNvPr id="504" name="Google Shape;504;gdaf4d122f5_0_242"/>
          <p:cNvSpPr txBox="1"/>
          <p:nvPr/>
        </p:nvSpPr>
        <p:spPr>
          <a:xfrm>
            <a:off x="250200" y="1546650"/>
            <a:ext cx="32163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chemeClr val="dk1"/>
                </a:solidFill>
              </a:rPr>
              <a:t>Are you Hispanic or Latinx?</a:t>
            </a:r>
            <a:endParaRPr sz="1800">
              <a:solidFill>
                <a:schemeClr val="dk1"/>
              </a:solidFill>
            </a:endParaRPr>
          </a:p>
          <a:p>
            <a:pPr indent="-330200" lvl="1" marL="914400" rtl="0" algn="l">
              <a:spcBef>
                <a:spcPts val="0"/>
              </a:spcBef>
              <a:spcAft>
                <a:spcPts val="0"/>
              </a:spcAft>
              <a:buClr>
                <a:schemeClr val="dk1"/>
              </a:buClr>
              <a:buSzPts val="1600"/>
              <a:buAutoNum type="alphaLcPeriod"/>
            </a:pPr>
            <a:r>
              <a:rPr lang="en-US" sz="1600">
                <a:solidFill>
                  <a:schemeClr val="dk1"/>
                </a:solidFill>
              </a:rPr>
              <a:t>Yes</a:t>
            </a:r>
            <a:endParaRPr sz="1600">
              <a:solidFill>
                <a:schemeClr val="dk1"/>
              </a:solidFill>
            </a:endParaRPr>
          </a:p>
          <a:p>
            <a:pPr indent="-330200" lvl="1" marL="914400" rtl="0" algn="l">
              <a:spcBef>
                <a:spcPts val="0"/>
              </a:spcBef>
              <a:spcAft>
                <a:spcPts val="0"/>
              </a:spcAft>
              <a:buClr>
                <a:schemeClr val="dk1"/>
              </a:buClr>
              <a:buSzPts val="1600"/>
              <a:buAutoNum type="alphaLcPeriod"/>
            </a:pPr>
            <a:r>
              <a:rPr lang="en-US" sz="1600">
                <a:solidFill>
                  <a:schemeClr val="dk1"/>
                </a:solidFill>
              </a:rPr>
              <a:t>No</a:t>
            </a:r>
            <a:endParaRPr sz="1600">
              <a:solidFill>
                <a:schemeClr val="dk1"/>
              </a:solidFill>
            </a:endParaRPr>
          </a:p>
          <a:p>
            <a:pPr indent="-330200" lvl="1" marL="914400" rtl="0" algn="l">
              <a:spcBef>
                <a:spcPts val="0"/>
              </a:spcBef>
              <a:spcAft>
                <a:spcPts val="0"/>
              </a:spcAft>
              <a:buClr>
                <a:schemeClr val="dk1"/>
              </a:buClr>
              <a:buSzPts val="1600"/>
              <a:buAutoNum type="alphaLcPeriod"/>
            </a:pPr>
            <a:r>
              <a:rPr lang="en-US" sz="1600">
                <a:solidFill>
                  <a:schemeClr val="dk1"/>
                </a:solidFill>
              </a:rPr>
              <a:t>Prefer not to respond</a:t>
            </a:r>
            <a:endParaRPr sz="1600"/>
          </a:p>
        </p:txBody>
      </p:sp>
      <p:sp>
        <p:nvSpPr>
          <p:cNvPr id="505" name="Google Shape;505;gdaf4d122f5_0_242"/>
          <p:cNvSpPr txBox="1"/>
          <p:nvPr/>
        </p:nvSpPr>
        <p:spPr>
          <a:xfrm>
            <a:off x="3551825" y="69150"/>
            <a:ext cx="55068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solidFill>
                  <a:srgbClr val="404040"/>
                </a:solidFill>
                <a:highlight>
                  <a:srgbClr val="FFFFFF"/>
                </a:highlight>
              </a:rPr>
              <a:t>Regardless of your answer to the previous question, please check one </a:t>
            </a:r>
            <a:r>
              <a:rPr i="1" lang="en-US" sz="1800">
                <a:solidFill>
                  <a:srgbClr val="404040"/>
                </a:solidFill>
                <a:highlight>
                  <a:srgbClr val="FFFFFF"/>
                </a:highlight>
              </a:rPr>
              <a:t>or more </a:t>
            </a:r>
            <a:r>
              <a:rPr lang="en-US" sz="1800">
                <a:solidFill>
                  <a:srgbClr val="404040"/>
                </a:solidFill>
                <a:highlight>
                  <a:srgbClr val="FFFFFF"/>
                </a:highlight>
              </a:rPr>
              <a:t>of the following groups which you consider yourself a member.</a:t>
            </a:r>
            <a:endParaRPr sz="1800">
              <a:solidFill>
                <a:srgbClr val="404040"/>
              </a:solidFill>
              <a:highlight>
                <a:srgbClr val="FFFFFF"/>
              </a:highlight>
            </a:endParaRPr>
          </a:p>
          <a:p>
            <a:pPr indent="-342900" lvl="1" marL="914400" rtl="0" algn="l">
              <a:spcBef>
                <a:spcPts val="0"/>
              </a:spcBef>
              <a:spcAft>
                <a:spcPts val="0"/>
              </a:spcAft>
              <a:buClr>
                <a:srgbClr val="404040"/>
              </a:buClr>
              <a:buSzPts val="1800"/>
              <a:buAutoNum type="alphaLcPeriod"/>
            </a:pPr>
            <a:r>
              <a:rPr lang="en-US" sz="1800">
                <a:solidFill>
                  <a:srgbClr val="404040"/>
                </a:solidFill>
                <a:highlight>
                  <a:srgbClr val="FFFFFF"/>
                </a:highlight>
              </a:rPr>
              <a:t>Black or African American</a:t>
            </a:r>
            <a:endParaRPr sz="1800">
              <a:solidFill>
                <a:srgbClr val="404040"/>
              </a:solidFill>
              <a:highlight>
                <a:srgbClr val="FFFFFF"/>
              </a:highlight>
            </a:endParaRPr>
          </a:p>
          <a:p>
            <a:pPr indent="-342900" lvl="1" marL="914400" rtl="0" algn="l">
              <a:spcBef>
                <a:spcPts val="0"/>
              </a:spcBef>
              <a:spcAft>
                <a:spcPts val="0"/>
              </a:spcAft>
              <a:buClr>
                <a:srgbClr val="404040"/>
              </a:buClr>
              <a:buSzPts val="1800"/>
              <a:buAutoNum type="alphaLcPeriod"/>
            </a:pPr>
            <a:r>
              <a:rPr lang="en-US" sz="1800">
                <a:solidFill>
                  <a:srgbClr val="404040"/>
                </a:solidFill>
                <a:highlight>
                  <a:srgbClr val="FFFFFF"/>
                </a:highlight>
              </a:rPr>
              <a:t>American Indian or Alaska Native</a:t>
            </a:r>
            <a:endParaRPr sz="1800">
              <a:solidFill>
                <a:srgbClr val="404040"/>
              </a:solidFill>
              <a:highlight>
                <a:srgbClr val="FFFFFF"/>
              </a:highlight>
            </a:endParaRPr>
          </a:p>
          <a:p>
            <a:pPr indent="-342900" lvl="1" marL="914400" rtl="0" algn="l">
              <a:spcBef>
                <a:spcPts val="0"/>
              </a:spcBef>
              <a:spcAft>
                <a:spcPts val="0"/>
              </a:spcAft>
              <a:buClr>
                <a:srgbClr val="404040"/>
              </a:buClr>
              <a:buSzPts val="1800"/>
              <a:buAutoNum type="alphaLcPeriod"/>
            </a:pPr>
            <a:r>
              <a:rPr lang="en-US" sz="1800">
                <a:solidFill>
                  <a:srgbClr val="404040"/>
                </a:solidFill>
                <a:highlight>
                  <a:srgbClr val="FFFFFF"/>
                </a:highlight>
              </a:rPr>
              <a:t>Asian</a:t>
            </a:r>
            <a:endParaRPr sz="1800">
              <a:solidFill>
                <a:srgbClr val="404040"/>
              </a:solidFill>
              <a:highlight>
                <a:srgbClr val="FFFFFF"/>
              </a:highlight>
            </a:endParaRPr>
          </a:p>
          <a:p>
            <a:pPr indent="-342900" lvl="1" marL="914400" rtl="0" algn="l">
              <a:spcBef>
                <a:spcPts val="0"/>
              </a:spcBef>
              <a:spcAft>
                <a:spcPts val="0"/>
              </a:spcAft>
              <a:buClr>
                <a:srgbClr val="404040"/>
              </a:buClr>
              <a:buSzPts val="1800"/>
              <a:buAutoNum type="alphaLcPeriod"/>
            </a:pPr>
            <a:r>
              <a:rPr lang="en-US" sz="1800">
                <a:solidFill>
                  <a:srgbClr val="404040"/>
                </a:solidFill>
                <a:highlight>
                  <a:srgbClr val="FFFFFF"/>
                </a:highlight>
              </a:rPr>
              <a:t>Native Hawaiian or Other Pacific Islander</a:t>
            </a:r>
            <a:endParaRPr sz="1800">
              <a:solidFill>
                <a:srgbClr val="404040"/>
              </a:solidFill>
              <a:highlight>
                <a:srgbClr val="FFFFFF"/>
              </a:highlight>
            </a:endParaRPr>
          </a:p>
          <a:p>
            <a:pPr indent="-342900" lvl="1" marL="914400" rtl="0" algn="l">
              <a:spcBef>
                <a:spcPts val="0"/>
              </a:spcBef>
              <a:spcAft>
                <a:spcPts val="0"/>
              </a:spcAft>
              <a:buClr>
                <a:srgbClr val="404040"/>
              </a:buClr>
              <a:buSzPts val="1800"/>
              <a:buAutoNum type="alphaLcPeriod"/>
            </a:pPr>
            <a:r>
              <a:rPr lang="en-US" sz="1800">
                <a:solidFill>
                  <a:srgbClr val="404040"/>
                </a:solidFill>
                <a:highlight>
                  <a:srgbClr val="FFFFFF"/>
                </a:highlight>
              </a:rPr>
              <a:t>White</a:t>
            </a:r>
            <a:endParaRPr sz="1800">
              <a:solidFill>
                <a:srgbClr val="404040"/>
              </a:solidFill>
              <a:highlight>
                <a:srgbClr val="FFFFFF"/>
              </a:highlight>
            </a:endParaRPr>
          </a:p>
          <a:p>
            <a:pPr indent="-342900" lvl="1" marL="914400" rtl="0" algn="l">
              <a:spcBef>
                <a:spcPts val="0"/>
              </a:spcBef>
              <a:spcAft>
                <a:spcPts val="0"/>
              </a:spcAft>
              <a:buClr>
                <a:srgbClr val="404040"/>
              </a:buClr>
              <a:buSzPts val="1800"/>
              <a:buAutoNum type="alphaLcPeriod"/>
            </a:pPr>
            <a:r>
              <a:rPr lang="en-US" sz="1800">
                <a:solidFill>
                  <a:srgbClr val="404040"/>
                </a:solidFill>
                <a:highlight>
                  <a:srgbClr val="FFFFFF"/>
                </a:highlight>
              </a:rPr>
              <a:t>Other: __________</a:t>
            </a:r>
            <a:endParaRPr sz="1800"/>
          </a:p>
        </p:txBody>
      </p:sp>
      <p:sp>
        <p:nvSpPr>
          <p:cNvPr id="506" name="Google Shape;506;gdaf4d122f5_0_242"/>
          <p:cNvSpPr txBox="1"/>
          <p:nvPr/>
        </p:nvSpPr>
        <p:spPr>
          <a:xfrm>
            <a:off x="171750" y="2652575"/>
            <a:ext cx="8800500" cy="169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1800"/>
              <a:t>Q4_8: Do you agree with the following statement?  </a:t>
            </a:r>
            <a:endParaRPr sz="1800"/>
          </a:p>
          <a:p>
            <a:pPr indent="0" lvl="0" marL="0" rtl="0" algn="ctr">
              <a:spcBef>
                <a:spcPts val="0"/>
              </a:spcBef>
              <a:spcAft>
                <a:spcPts val="0"/>
              </a:spcAft>
              <a:buNone/>
            </a:pPr>
            <a:r>
              <a:rPr b="1" lang="en-US" sz="2000"/>
              <a:t>Women are tough enough for leadership.</a:t>
            </a:r>
            <a:endParaRPr b="1" sz="2000"/>
          </a:p>
          <a:p>
            <a:pPr indent="0" lvl="0" marL="0" rtl="0" algn="ctr">
              <a:spcBef>
                <a:spcPts val="0"/>
              </a:spcBef>
              <a:spcAft>
                <a:spcPts val="0"/>
              </a:spcAft>
              <a:buNone/>
            </a:pPr>
            <a:r>
              <a:t/>
            </a:r>
            <a:endParaRPr b="1" sz="2000">
              <a:solidFill>
                <a:schemeClr val="dk1"/>
              </a:solidFill>
            </a:endParaRPr>
          </a:p>
          <a:p>
            <a:pPr indent="-355600" lvl="0" marL="457200" rtl="0" algn="ctr">
              <a:spcBef>
                <a:spcPts val="0"/>
              </a:spcBef>
              <a:spcAft>
                <a:spcPts val="0"/>
              </a:spcAft>
              <a:buClr>
                <a:srgbClr val="222222"/>
              </a:buClr>
              <a:buSzPts val="2000"/>
              <a:buChar char="➔"/>
            </a:pPr>
            <a:r>
              <a:rPr i="1" lang="en-US" sz="2000">
                <a:solidFill>
                  <a:srgbClr val="222222"/>
                </a:solidFill>
                <a:highlight>
                  <a:srgbClr val="FFFFFF"/>
                </a:highlight>
              </a:rPr>
              <a:t>Statistically significant difference between the responses of white women and women of color.</a:t>
            </a:r>
            <a:endParaRPr sz="2000">
              <a:solidFill>
                <a:schemeClr val="dk1"/>
              </a:solidFill>
            </a:endParaRPr>
          </a:p>
        </p:txBody>
      </p:sp>
      <p:sp>
        <p:nvSpPr>
          <p:cNvPr id="507" name="Google Shape;507;gdaf4d122f5_0_242"/>
          <p:cNvSpPr txBox="1"/>
          <p:nvPr>
            <p:ph type="title"/>
          </p:nvPr>
        </p:nvSpPr>
        <p:spPr>
          <a:xfrm>
            <a:off x="328650" y="323650"/>
            <a:ext cx="3059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Results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505"/>
                                        </p:tgtEl>
                                      </p:cBhvr>
                                    </p:animEffect>
                                    <p:set>
                                      <p:cBhvr>
                                        <p:cTn dur="1" fill="hold">
                                          <p:stCondLst>
                                            <p:cond delay="1000"/>
                                          </p:stCondLst>
                                        </p:cTn>
                                        <p:tgtEl>
                                          <p:spTgt spid="50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504"/>
                                        </p:tgtEl>
                                      </p:cBhvr>
                                    </p:animEffect>
                                    <p:set>
                                      <p:cBhvr>
                                        <p:cTn dur="1" fill="hold">
                                          <p:stCondLst>
                                            <p:cond delay="1000"/>
                                          </p:stCondLst>
                                        </p:cTn>
                                        <p:tgtEl>
                                          <p:spTgt spid="50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1000"/>
                                        <p:tgtEl>
                                          <p:spTgt spid="5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gdac62beaea_0_553"/>
          <p:cNvSpPr txBox="1"/>
          <p:nvPr>
            <p:ph type="title"/>
          </p:nvPr>
        </p:nvSpPr>
        <p:spPr>
          <a:xfrm>
            <a:off x="277500" y="281750"/>
            <a:ext cx="3499500" cy="660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Personal </a:t>
            </a:r>
            <a:r>
              <a:rPr lang="en-US"/>
              <a:t>Barriers</a:t>
            </a:r>
            <a:endParaRPr/>
          </a:p>
        </p:txBody>
      </p:sp>
      <p:sp>
        <p:nvSpPr>
          <p:cNvPr id="513" name="Google Shape;513;gdac62beaea_0_55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514" name="Google Shape;514;gdac62beaea_0_553"/>
          <p:cNvPicPr preferRelativeResize="0"/>
          <p:nvPr/>
        </p:nvPicPr>
        <p:blipFill>
          <a:blip r:embed="rId3">
            <a:alphaModFix/>
          </a:blip>
          <a:stretch>
            <a:fillRect/>
          </a:stretch>
        </p:blipFill>
        <p:spPr>
          <a:xfrm>
            <a:off x="318748" y="1310179"/>
            <a:ext cx="8616424" cy="48826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sp>
        <p:nvSpPr>
          <p:cNvPr id="519" name="Google Shape;519;gdaf4d122f5_0_499"/>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520" name="Google Shape;520;gdaf4d122f5_0_499"/>
          <p:cNvSpPr txBox="1"/>
          <p:nvPr/>
        </p:nvSpPr>
        <p:spPr>
          <a:xfrm>
            <a:off x="3019550" y="757450"/>
            <a:ext cx="5087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chemeClr val="dk1"/>
              </a:solidFill>
              <a:latin typeface="Calibri"/>
              <a:ea typeface="Calibri"/>
              <a:cs typeface="Calibri"/>
              <a:sym typeface="Calibri"/>
            </a:endParaRPr>
          </a:p>
        </p:txBody>
      </p:sp>
      <p:sp>
        <p:nvSpPr>
          <p:cNvPr id="521" name="Google Shape;521;gdaf4d122f5_0_499"/>
          <p:cNvSpPr txBox="1"/>
          <p:nvPr/>
        </p:nvSpPr>
        <p:spPr>
          <a:xfrm>
            <a:off x="3388075" y="5126025"/>
            <a:ext cx="4452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1200" u="none" cap="none" strike="noStrike">
              <a:solidFill>
                <a:srgbClr val="000000"/>
              </a:solidFill>
              <a:latin typeface="Cambria"/>
              <a:ea typeface="Cambria"/>
              <a:cs typeface="Cambria"/>
              <a:sym typeface="Cambria"/>
            </a:endParaRPr>
          </a:p>
        </p:txBody>
      </p:sp>
      <p:sp>
        <p:nvSpPr>
          <p:cNvPr id="522" name="Google Shape;522;gdaf4d122f5_0_499"/>
          <p:cNvSpPr txBox="1"/>
          <p:nvPr/>
        </p:nvSpPr>
        <p:spPr>
          <a:xfrm>
            <a:off x="440125" y="1473950"/>
            <a:ext cx="2497500" cy="3411900"/>
          </a:xfrm>
          <a:prstGeom prst="rect">
            <a:avLst/>
          </a:prstGeom>
          <a:solidFill>
            <a:srgbClr val="97C056"/>
          </a:solidFill>
          <a:ln>
            <a:noFill/>
          </a:ln>
        </p:spPr>
        <p:txBody>
          <a:bodyPr anchorCtr="0" anchor="t" bIns="91425" lIns="91425" spcFirstLastPara="1" rIns="91425" wrap="square" tIns="91425">
            <a:spAutoFit/>
          </a:bodyPr>
          <a:lstStyle/>
          <a:p>
            <a:pPr indent="0" lvl="0" marL="457200" rtl="0" algn="l">
              <a:spcBef>
                <a:spcPts val="1000"/>
              </a:spcBef>
              <a:spcAft>
                <a:spcPts val="0"/>
              </a:spcAft>
              <a:buNone/>
            </a:pPr>
            <a:r>
              <a:t/>
            </a:r>
            <a:endParaRPr sz="2400">
              <a:solidFill>
                <a:schemeClr val="lt1"/>
              </a:solidFill>
              <a:latin typeface="Cambria"/>
              <a:ea typeface="Cambria"/>
              <a:cs typeface="Cambria"/>
              <a:sym typeface="Cambria"/>
            </a:endParaRPr>
          </a:p>
          <a:p>
            <a:pPr indent="0" lvl="0" marL="457200" rtl="0" algn="l">
              <a:spcBef>
                <a:spcPts val="1000"/>
              </a:spcBef>
              <a:spcAft>
                <a:spcPts val="0"/>
              </a:spcAft>
              <a:buNone/>
            </a:pPr>
            <a:r>
              <a:t/>
            </a:r>
            <a:endParaRPr sz="2400">
              <a:solidFill>
                <a:schemeClr val="lt1"/>
              </a:solidFill>
              <a:latin typeface="Cambria"/>
              <a:ea typeface="Cambria"/>
              <a:cs typeface="Cambria"/>
              <a:sym typeface="Cambria"/>
            </a:endParaRPr>
          </a:p>
          <a:p>
            <a:pPr indent="-381000" lvl="0" marL="457200" rtl="0" algn="l">
              <a:spcBef>
                <a:spcPts val="1000"/>
              </a:spcBef>
              <a:spcAft>
                <a:spcPts val="0"/>
              </a:spcAft>
              <a:buClr>
                <a:schemeClr val="lt1"/>
              </a:buClr>
              <a:buSzPts val="2400"/>
              <a:buChar char="●"/>
            </a:pPr>
            <a:r>
              <a:rPr lang="en-US" sz="2400">
                <a:solidFill>
                  <a:schemeClr val="lt1"/>
                </a:solidFill>
              </a:rPr>
              <a:t>Demands</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Work/life balance</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0" lvl="0" marL="457200" rtl="0" algn="l">
              <a:spcBef>
                <a:spcPts val="1000"/>
              </a:spcBef>
              <a:spcAft>
                <a:spcPts val="0"/>
              </a:spcAft>
              <a:buNone/>
            </a:pPr>
            <a:r>
              <a:t/>
            </a:r>
            <a:endParaRPr sz="2400">
              <a:solidFill>
                <a:schemeClr val="lt1"/>
              </a:solidFill>
              <a:latin typeface="Cambria"/>
              <a:ea typeface="Cambria"/>
              <a:cs typeface="Cambria"/>
              <a:sym typeface="Cambria"/>
            </a:endParaRPr>
          </a:p>
        </p:txBody>
      </p:sp>
      <p:sp>
        <p:nvSpPr>
          <p:cNvPr id="523" name="Google Shape;523;gdaf4d122f5_0_499"/>
          <p:cNvSpPr txBox="1"/>
          <p:nvPr>
            <p:ph type="title"/>
          </p:nvPr>
        </p:nvSpPr>
        <p:spPr>
          <a:xfrm>
            <a:off x="328675" y="302200"/>
            <a:ext cx="3059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Time</a:t>
            </a:r>
            <a:endParaRPr/>
          </a:p>
        </p:txBody>
      </p:sp>
      <p:pic>
        <p:nvPicPr>
          <p:cNvPr id="524" name="Google Shape;524;gdaf4d122f5_0_499"/>
          <p:cNvPicPr preferRelativeResize="0"/>
          <p:nvPr/>
        </p:nvPicPr>
        <p:blipFill>
          <a:blip r:embed="rId3">
            <a:alphaModFix amt="80000"/>
          </a:blip>
          <a:stretch>
            <a:fillRect/>
          </a:stretch>
        </p:blipFill>
        <p:spPr>
          <a:xfrm>
            <a:off x="3186525" y="1228350"/>
            <a:ext cx="5460760" cy="408192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daf4d122f5_0_592"/>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530" name="Google Shape;530;gdaf4d122f5_0_592"/>
          <p:cNvSpPr txBox="1"/>
          <p:nvPr>
            <p:ph type="title"/>
          </p:nvPr>
        </p:nvSpPr>
        <p:spPr>
          <a:xfrm>
            <a:off x="328675" y="302200"/>
            <a:ext cx="5147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Social Norms</a:t>
            </a:r>
            <a:endParaRPr/>
          </a:p>
        </p:txBody>
      </p:sp>
      <p:sp>
        <p:nvSpPr>
          <p:cNvPr id="531" name="Google Shape;531;gdaf4d122f5_0_592"/>
          <p:cNvSpPr txBox="1"/>
          <p:nvPr/>
        </p:nvSpPr>
        <p:spPr>
          <a:xfrm>
            <a:off x="2801700" y="1372100"/>
            <a:ext cx="57450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Clr>
                <a:schemeClr val="dk1"/>
              </a:buClr>
              <a:buSzPts val="2400"/>
              <a:buFont typeface="Arial"/>
              <a:buNone/>
            </a:pPr>
            <a:r>
              <a:t/>
            </a:r>
            <a:endParaRPr i="1" sz="1200">
              <a:latin typeface="Cambria"/>
              <a:ea typeface="Cambria"/>
              <a:cs typeface="Cambria"/>
              <a:sym typeface="Cambria"/>
            </a:endParaRPr>
          </a:p>
        </p:txBody>
      </p:sp>
      <p:sp>
        <p:nvSpPr>
          <p:cNvPr id="532" name="Google Shape;532;gdaf4d122f5_0_592"/>
          <p:cNvSpPr txBox="1"/>
          <p:nvPr/>
        </p:nvSpPr>
        <p:spPr>
          <a:xfrm>
            <a:off x="214950" y="1227774"/>
            <a:ext cx="2538900" cy="4729500"/>
          </a:xfrm>
          <a:prstGeom prst="rect">
            <a:avLst/>
          </a:prstGeom>
          <a:solidFill>
            <a:srgbClr val="95BE51"/>
          </a:solidFill>
          <a:ln>
            <a:noFill/>
          </a:ln>
        </p:spPr>
        <p:txBody>
          <a:bodyPr anchorCtr="0" anchor="t" bIns="34275" lIns="68575" spcFirstLastPara="1" rIns="68575" wrap="square" tIns="34275">
            <a:noAutofit/>
          </a:bodyPr>
          <a:lstStyle/>
          <a:p>
            <a:pPr indent="0" lvl="0" marL="457200" marR="0" rtl="0" algn="l">
              <a:lnSpc>
                <a:spcPct val="100000"/>
              </a:lnSpc>
              <a:spcBef>
                <a:spcPts val="1000"/>
              </a:spcBef>
              <a:spcAft>
                <a:spcPts val="0"/>
              </a:spcAft>
              <a:buNone/>
            </a:pPr>
            <a:r>
              <a:t/>
            </a:r>
            <a:endParaRPr sz="2200">
              <a:solidFill>
                <a:srgbClr val="FFFFFF"/>
              </a:solidFill>
              <a:latin typeface="Cambria"/>
              <a:ea typeface="Cambria"/>
              <a:cs typeface="Cambria"/>
              <a:sym typeface="Cambria"/>
            </a:endParaRPr>
          </a:p>
          <a:p>
            <a:pPr indent="-368300" lvl="0" marL="457200" marR="0" rtl="0" algn="l">
              <a:lnSpc>
                <a:spcPct val="100000"/>
              </a:lnSpc>
              <a:spcBef>
                <a:spcPts val="1000"/>
              </a:spcBef>
              <a:spcAft>
                <a:spcPts val="0"/>
              </a:spcAft>
              <a:buClr>
                <a:srgbClr val="FFFFFF"/>
              </a:buClr>
              <a:buSzPts val="2200"/>
              <a:buChar char="●"/>
            </a:pPr>
            <a:r>
              <a:rPr i="0" lang="en-US" sz="2200" u="none" cap="none" strike="noStrike">
                <a:solidFill>
                  <a:srgbClr val="FFFFFF"/>
                </a:solidFill>
              </a:rPr>
              <a:t>Men should be leaders</a:t>
            </a:r>
            <a:endParaRPr i="0" sz="2200" u="none" cap="none" strike="noStrike">
              <a:solidFill>
                <a:srgbClr val="FFFFFF"/>
              </a:solidFill>
            </a:endParaRPr>
          </a:p>
          <a:p>
            <a:pPr indent="-368300" lvl="0" marL="457200" marR="0" rtl="0" algn="l">
              <a:lnSpc>
                <a:spcPct val="100000"/>
              </a:lnSpc>
              <a:spcBef>
                <a:spcPts val="1000"/>
              </a:spcBef>
              <a:spcAft>
                <a:spcPts val="0"/>
              </a:spcAft>
              <a:buClr>
                <a:srgbClr val="FFFFFF"/>
              </a:buClr>
              <a:buSzPts val="2200"/>
              <a:buChar char="●"/>
            </a:pPr>
            <a:r>
              <a:rPr lang="en-US" sz="2200">
                <a:solidFill>
                  <a:srgbClr val="FFFFFF"/>
                </a:solidFill>
              </a:rPr>
              <a:t>Newcomers aren’t ready for leadership</a:t>
            </a:r>
            <a:endParaRPr sz="2200">
              <a:solidFill>
                <a:srgbClr val="FFFFFF"/>
              </a:solidFill>
            </a:endParaRPr>
          </a:p>
          <a:p>
            <a:pPr indent="-368300" lvl="0" marL="457200" marR="0" rtl="0" algn="l">
              <a:lnSpc>
                <a:spcPct val="100000"/>
              </a:lnSpc>
              <a:spcBef>
                <a:spcPts val="1000"/>
              </a:spcBef>
              <a:spcAft>
                <a:spcPts val="0"/>
              </a:spcAft>
              <a:buClr>
                <a:srgbClr val="FFFFFF"/>
              </a:buClr>
              <a:buSzPts val="2200"/>
              <a:buChar char="●"/>
            </a:pPr>
            <a:r>
              <a:rPr lang="en-US" sz="2200">
                <a:solidFill>
                  <a:srgbClr val="FFFFFF"/>
                </a:solidFill>
              </a:rPr>
              <a:t>Women should do work for free.</a:t>
            </a:r>
            <a:endParaRPr sz="2200">
              <a:solidFill>
                <a:srgbClr val="FFFFFF"/>
              </a:solidFill>
            </a:endParaRPr>
          </a:p>
        </p:txBody>
      </p:sp>
      <p:pic>
        <p:nvPicPr>
          <p:cNvPr id="533" name="Google Shape;533;gdaf4d122f5_0_592"/>
          <p:cNvPicPr preferRelativeResize="0"/>
          <p:nvPr/>
        </p:nvPicPr>
        <p:blipFill rotWithShape="1">
          <a:blip r:embed="rId3">
            <a:alphaModFix/>
          </a:blip>
          <a:srcRect b="0" l="10261" r="-2794" t="0"/>
          <a:stretch/>
        </p:blipFill>
        <p:spPr>
          <a:xfrm>
            <a:off x="3200100" y="1505738"/>
            <a:ext cx="5764250" cy="41735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daf4d122f5_0_504"/>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539" name="Google Shape;539;gdaf4d122f5_0_504"/>
          <p:cNvPicPr preferRelativeResize="0"/>
          <p:nvPr/>
        </p:nvPicPr>
        <p:blipFill rotWithShape="1">
          <a:blip r:embed="rId3">
            <a:alphaModFix amt="75000"/>
          </a:blip>
          <a:srcRect b="23071" l="25641" r="18916" t="405"/>
          <a:stretch/>
        </p:blipFill>
        <p:spPr>
          <a:xfrm>
            <a:off x="4154825" y="1903337"/>
            <a:ext cx="4393077" cy="3372725"/>
          </a:xfrm>
          <a:prstGeom prst="rect">
            <a:avLst/>
          </a:prstGeom>
          <a:noFill/>
          <a:ln>
            <a:noFill/>
          </a:ln>
        </p:spPr>
      </p:pic>
      <p:sp>
        <p:nvSpPr>
          <p:cNvPr id="540" name="Google Shape;540;gdaf4d122f5_0_504"/>
          <p:cNvSpPr txBox="1"/>
          <p:nvPr/>
        </p:nvSpPr>
        <p:spPr>
          <a:xfrm>
            <a:off x="492425" y="1634900"/>
            <a:ext cx="3234300" cy="3909600"/>
          </a:xfrm>
          <a:prstGeom prst="rect">
            <a:avLst/>
          </a:prstGeom>
          <a:solidFill>
            <a:srgbClr val="97C056"/>
          </a:solidFill>
          <a:ln>
            <a:noFill/>
          </a:ln>
        </p:spPr>
        <p:txBody>
          <a:bodyPr anchorCtr="0" anchor="t" bIns="91425" lIns="91425" spcFirstLastPara="1" rIns="91425" wrap="square" tIns="91425">
            <a:spAutoFit/>
          </a:bodyPr>
          <a:lstStyle/>
          <a:p>
            <a:pPr indent="0" lvl="0" marL="457200" marR="0" rtl="0" algn="l">
              <a:lnSpc>
                <a:spcPct val="100000"/>
              </a:lnSpc>
              <a:spcBef>
                <a:spcPts val="1000"/>
              </a:spcBef>
              <a:spcAft>
                <a:spcPts val="0"/>
              </a:spcAft>
              <a:buNone/>
            </a:pPr>
            <a:r>
              <a:t/>
            </a:r>
            <a:endParaRPr sz="2400">
              <a:solidFill>
                <a:srgbClr val="FFFFFF"/>
              </a:solidFill>
              <a:latin typeface="Cambria"/>
              <a:ea typeface="Cambria"/>
              <a:cs typeface="Cambria"/>
              <a:sym typeface="Cambria"/>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Safety</a:t>
            </a:r>
            <a:endParaRPr i="0" sz="2400" u="none" cap="none" strike="noStrike">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Authenticity</a:t>
            </a:r>
            <a:endParaRPr i="0" sz="2400" u="none" cap="none" strike="noStrike">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lang="en-US" sz="2400">
                <a:solidFill>
                  <a:srgbClr val="FFFFFF"/>
                </a:solidFill>
              </a:rPr>
              <a:t>Being seen</a:t>
            </a:r>
            <a:endParaRPr sz="2400">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lang="en-US" sz="2400">
                <a:solidFill>
                  <a:srgbClr val="FFFFFF"/>
                </a:solidFill>
              </a:rPr>
              <a:t>Acknowledgement</a:t>
            </a:r>
            <a:endParaRPr sz="2400">
              <a:solidFill>
                <a:srgbClr val="FFFFFF"/>
              </a:solidFill>
            </a:endParaRPr>
          </a:p>
          <a:p>
            <a:pPr indent="-381000" lvl="0" marL="457200" rtl="0" algn="l">
              <a:spcBef>
                <a:spcPts val="1000"/>
              </a:spcBef>
              <a:spcAft>
                <a:spcPts val="0"/>
              </a:spcAft>
              <a:buClr>
                <a:schemeClr val="lt1"/>
              </a:buClr>
              <a:buSzPts val="2400"/>
              <a:buChar char="●"/>
            </a:pPr>
            <a:r>
              <a:rPr i="1" lang="en-US" sz="2400">
                <a:solidFill>
                  <a:schemeClr val="lt1"/>
                </a:solidFill>
              </a:rPr>
              <a:t>Public</a:t>
            </a:r>
            <a:r>
              <a:rPr lang="en-US" sz="2400">
                <a:solidFill>
                  <a:schemeClr val="lt1"/>
                </a:solidFill>
              </a:rPr>
              <a:t> support by Allies</a:t>
            </a:r>
            <a:endParaRPr sz="2400">
              <a:solidFill>
                <a:schemeClr val="lt1"/>
              </a:solidFill>
            </a:endParaRPr>
          </a:p>
          <a:p>
            <a:pPr indent="0" lvl="0" marL="457200" marR="0" rtl="0" algn="l">
              <a:lnSpc>
                <a:spcPct val="100000"/>
              </a:lnSpc>
              <a:spcBef>
                <a:spcPts val="1000"/>
              </a:spcBef>
              <a:spcAft>
                <a:spcPts val="0"/>
              </a:spcAft>
              <a:buNone/>
            </a:pPr>
            <a:r>
              <a:t/>
            </a:r>
            <a:endParaRPr sz="2400">
              <a:solidFill>
                <a:srgbClr val="FFFFFF"/>
              </a:solidFill>
              <a:latin typeface="Cambria"/>
              <a:ea typeface="Cambria"/>
              <a:cs typeface="Cambria"/>
              <a:sym typeface="Cambria"/>
            </a:endParaRPr>
          </a:p>
        </p:txBody>
      </p:sp>
      <p:sp>
        <p:nvSpPr>
          <p:cNvPr id="541" name="Google Shape;541;gdaf4d122f5_0_504"/>
          <p:cNvSpPr txBox="1"/>
          <p:nvPr>
            <p:ph type="title"/>
          </p:nvPr>
        </p:nvSpPr>
        <p:spPr>
          <a:xfrm>
            <a:off x="328675" y="302200"/>
            <a:ext cx="5147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Recognition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 name="Shape 104"/>
        <p:cNvGrpSpPr/>
        <p:nvPr/>
      </p:nvGrpSpPr>
      <p:grpSpPr>
        <a:xfrm>
          <a:off x="0" y="0"/>
          <a:ext cx="0" cy="0"/>
          <a:chOff x="0" y="0"/>
          <a:chExt cx="0" cy="0"/>
        </a:xfrm>
      </p:grpSpPr>
      <p:sp>
        <p:nvSpPr>
          <p:cNvPr id="105" name="Google Shape;105;gdaf4d122f5_0_1159"/>
          <p:cNvSpPr txBox="1"/>
          <p:nvPr>
            <p:ph type="title"/>
          </p:nvPr>
        </p:nvSpPr>
        <p:spPr>
          <a:xfrm>
            <a:off x="398175" y="375775"/>
            <a:ext cx="8333100" cy="719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Minnesota Population</a:t>
            </a:r>
            <a:endParaRPr/>
          </a:p>
        </p:txBody>
      </p:sp>
      <p:sp>
        <p:nvSpPr>
          <p:cNvPr id="106" name="Google Shape;106;gdaf4d122f5_0_1159"/>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pic>
        <p:nvPicPr>
          <p:cNvPr id="107" name="Google Shape;107;gdaf4d122f5_0_1159"/>
          <p:cNvPicPr preferRelativeResize="0"/>
          <p:nvPr/>
        </p:nvPicPr>
        <p:blipFill>
          <a:blip r:embed="rId3">
            <a:alphaModFix/>
          </a:blip>
          <a:stretch>
            <a:fillRect/>
          </a:stretch>
        </p:blipFill>
        <p:spPr>
          <a:xfrm>
            <a:off x="4502700" y="1247575"/>
            <a:ext cx="4488900" cy="4745974"/>
          </a:xfrm>
          <a:prstGeom prst="rect">
            <a:avLst/>
          </a:prstGeom>
          <a:noFill/>
          <a:ln>
            <a:noFill/>
          </a:ln>
        </p:spPr>
      </p:pic>
      <p:sp>
        <p:nvSpPr>
          <p:cNvPr id="108" name="Google Shape;108;gdaf4d122f5_0_1159"/>
          <p:cNvSpPr txBox="1"/>
          <p:nvPr/>
        </p:nvSpPr>
        <p:spPr>
          <a:xfrm>
            <a:off x="665375" y="2664975"/>
            <a:ext cx="42582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dk1"/>
                </a:solidFill>
              </a:rPr>
              <a:t>Greater Minnesota </a:t>
            </a:r>
            <a:r>
              <a:rPr lang="en-US" sz="3000"/>
              <a:t>is rapidly</a:t>
            </a:r>
            <a:endParaRPr sz="3000"/>
          </a:p>
          <a:p>
            <a:pPr indent="0" lvl="0" marL="0" rtl="0" algn="l">
              <a:spcBef>
                <a:spcPts val="0"/>
              </a:spcBef>
              <a:spcAft>
                <a:spcPts val="0"/>
              </a:spcAft>
              <a:buNone/>
            </a:pPr>
            <a:r>
              <a:rPr lang="en-US" sz="3000"/>
              <a:t>becoming more diverse.</a:t>
            </a:r>
            <a:endParaRPr sz="3000"/>
          </a:p>
          <a:p>
            <a:pPr indent="0" lvl="0" marL="0" rtl="0" algn="l">
              <a:spcBef>
                <a:spcPts val="0"/>
              </a:spcBef>
              <a:spcAft>
                <a:spcPts val="0"/>
              </a:spcAft>
              <a:buNone/>
            </a:pPr>
            <a:r>
              <a:t/>
            </a:r>
            <a:endParaRPr sz="3000"/>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daf4d122f5_0_80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547" name="Google Shape;547;gdaf4d122f5_0_807"/>
          <p:cNvSpPr txBox="1"/>
          <p:nvPr/>
        </p:nvSpPr>
        <p:spPr>
          <a:xfrm>
            <a:off x="533400" y="1706550"/>
            <a:ext cx="3427800" cy="3781500"/>
          </a:xfrm>
          <a:prstGeom prst="rect">
            <a:avLst/>
          </a:prstGeom>
          <a:solidFill>
            <a:srgbClr val="97C056"/>
          </a:solidFill>
          <a:ln>
            <a:noFill/>
          </a:ln>
        </p:spPr>
        <p:txBody>
          <a:bodyPr anchorCtr="0" anchor="t" bIns="91425" lIns="91425" spcFirstLastPara="1" rIns="91425" wrap="square" tIns="91425">
            <a:spAutoFit/>
          </a:bodyPr>
          <a:lstStyle/>
          <a:p>
            <a:pPr indent="0" lvl="0" marL="457200" marR="0" rtl="0" algn="l">
              <a:lnSpc>
                <a:spcPct val="100000"/>
              </a:lnSpc>
              <a:spcBef>
                <a:spcPts val="1000"/>
              </a:spcBef>
              <a:spcAft>
                <a:spcPts val="0"/>
              </a:spcAft>
              <a:buNone/>
            </a:pPr>
            <a:r>
              <a:t/>
            </a:r>
            <a:endParaRPr sz="2400">
              <a:solidFill>
                <a:srgbClr val="FFFFFF"/>
              </a:solidFill>
              <a:latin typeface="Cambria"/>
              <a:ea typeface="Cambria"/>
              <a:cs typeface="Cambria"/>
              <a:sym typeface="Cambria"/>
            </a:endParaRPr>
          </a:p>
          <a:p>
            <a:pPr indent="-381000" lvl="0" marL="457200" rtl="0" algn="l">
              <a:spcBef>
                <a:spcPts val="1000"/>
              </a:spcBef>
              <a:spcAft>
                <a:spcPts val="0"/>
              </a:spcAft>
              <a:buClr>
                <a:schemeClr val="lt1"/>
              </a:buClr>
              <a:buSzPts val="2400"/>
              <a:buChar char="●"/>
            </a:pPr>
            <a:r>
              <a:rPr lang="en-US" sz="2400">
                <a:solidFill>
                  <a:schemeClr val="lt1"/>
                </a:solidFill>
              </a:rPr>
              <a:t>Communication</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“Insider knowledge”</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“Old Guard” versus newcomers</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Openness to change</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p:txBody>
      </p:sp>
      <p:sp>
        <p:nvSpPr>
          <p:cNvPr id="548" name="Google Shape;548;gdaf4d122f5_0_807"/>
          <p:cNvSpPr txBox="1"/>
          <p:nvPr>
            <p:ph type="title"/>
          </p:nvPr>
        </p:nvSpPr>
        <p:spPr>
          <a:xfrm>
            <a:off x="328675" y="302200"/>
            <a:ext cx="5147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Inclusion</a:t>
            </a:r>
            <a:endParaRPr/>
          </a:p>
        </p:txBody>
      </p:sp>
      <p:pic>
        <p:nvPicPr>
          <p:cNvPr id="549" name="Google Shape;549;gdaf4d122f5_0_807"/>
          <p:cNvPicPr preferRelativeResize="0"/>
          <p:nvPr/>
        </p:nvPicPr>
        <p:blipFill rotWithShape="1">
          <a:blip r:embed="rId3">
            <a:alphaModFix amt="78000"/>
          </a:blip>
          <a:srcRect b="0" l="0" r="20948" t="20967"/>
          <a:stretch/>
        </p:blipFill>
        <p:spPr>
          <a:xfrm>
            <a:off x="4162225" y="2140200"/>
            <a:ext cx="4361326" cy="29142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3" name="Shape 553"/>
        <p:cNvGrpSpPr/>
        <p:nvPr/>
      </p:nvGrpSpPr>
      <p:grpSpPr>
        <a:xfrm>
          <a:off x="0" y="0"/>
          <a:ext cx="0" cy="0"/>
          <a:chOff x="0" y="0"/>
          <a:chExt cx="0" cy="0"/>
        </a:xfrm>
      </p:grpSpPr>
      <p:sp>
        <p:nvSpPr>
          <p:cNvPr id="554" name="Google Shape;554;gdaf4d122f5_0_81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555" name="Google Shape;555;gdaf4d122f5_0_815"/>
          <p:cNvSpPr txBox="1"/>
          <p:nvPr/>
        </p:nvSpPr>
        <p:spPr>
          <a:xfrm>
            <a:off x="-80825" y="4759650"/>
            <a:ext cx="9281100" cy="17475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E5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gdaf4d122f5_0_815"/>
          <p:cNvSpPr txBox="1"/>
          <p:nvPr/>
        </p:nvSpPr>
        <p:spPr>
          <a:xfrm>
            <a:off x="328675" y="1128950"/>
            <a:ext cx="2088000" cy="4407300"/>
          </a:xfrm>
          <a:prstGeom prst="rect">
            <a:avLst/>
          </a:prstGeom>
          <a:solidFill>
            <a:srgbClr val="97C056"/>
          </a:solidFill>
          <a:ln>
            <a:noFill/>
          </a:ln>
        </p:spPr>
        <p:txBody>
          <a:bodyPr anchorCtr="0" anchor="t" bIns="91425" lIns="91425" spcFirstLastPara="1" rIns="91425" wrap="square" tIns="91425">
            <a:spAutoFit/>
          </a:bodyPr>
          <a:lstStyle/>
          <a:p>
            <a:pPr indent="0" lvl="0" marL="457200" rtl="0" algn="l">
              <a:spcBef>
                <a:spcPts val="1000"/>
              </a:spcBef>
              <a:spcAft>
                <a:spcPts val="0"/>
              </a:spcAft>
              <a:buNone/>
            </a:pPr>
            <a:r>
              <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Children</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Family</a:t>
            </a:r>
            <a:endParaRPr sz="2400">
              <a:solidFill>
                <a:schemeClr val="lt1"/>
              </a:solidFill>
            </a:endParaRPr>
          </a:p>
          <a:p>
            <a:pPr indent="-381000" lvl="0" marL="457200" rtl="0" algn="l">
              <a:spcBef>
                <a:spcPts val="1000"/>
              </a:spcBef>
              <a:spcAft>
                <a:spcPts val="0"/>
              </a:spcAft>
              <a:buClr>
                <a:schemeClr val="lt1"/>
              </a:buClr>
              <a:buSzPts val="2400"/>
              <a:buChar char="●"/>
            </a:pPr>
            <a:r>
              <a:rPr lang="en-US" sz="2400">
                <a:solidFill>
                  <a:schemeClr val="lt1"/>
                </a:solidFill>
              </a:rPr>
              <a:t>Single parenting</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0" lvl="0" marL="457200" rtl="0" algn="l">
              <a:spcBef>
                <a:spcPts val="1000"/>
              </a:spcBef>
              <a:spcAft>
                <a:spcPts val="0"/>
              </a:spcAft>
              <a:buNone/>
            </a:pPr>
            <a:r>
              <a:t/>
            </a:r>
            <a:endParaRPr sz="2400">
              <a:solidFill>
                <a:schemeClr val="lt1"/>
              </a:solidFill>
            </a:endParaRPr>
          </a:p>
          <a:p>
            <a:pPr indent="0" lvl="0" marL="0" rtl="0" algn="l">
              <a:spcBef>
                <a:spcPts val="1000"/>
              </a:spcBef>
              <a:spcAft>
                <a:spcPts val="0"/>
              </a:spcAft>
              <a:buNone/>
            </a:pPr>
            <a:r>
              <a:t/>
            </a:r>
            <a:endParaRPr sz="2400">
              <a:solidFill>
                <a:schemeClr val="lt1"/>
              </a:solidFill>
            </a:endParaRPr>
          </a:p>
        </p:txBody>
      </p:sp>
      <p:sp>
        <p:nvSpPr>
          <p:cNvPr id="557" name="Google Shape;557;gdaf4d122f5_0_815"/>
          <p:cNvSpPr txBox="1"/>
          <p:nvPr>
            <p:ph type="title"/>
          </p:nvPr>
        </p:nvSpPr>
        <p:spPr>
          <a:xfrm>
            <a:off x="328675" y="302200"/>
            <a:ext cx="5147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Caregiving</a:t>
            </a:r>
            <a:endParaRPr/>
          </a:p>
        </p:txBody>
      </p:sp>
      <p:pic>
        <p:nvPicPr>
          <p:cNvPr id="558" name="Google Shape;558;gdaf4d122f5_0_815"/>
          <p:cNvPicPr preferRelativeResize="0"/>
          <p:nvPr/>
        </p:nvPicPr>
        <p:blipFill rotWithShape="1">
          <a:blip r:embed="rId3">
            <a:alphaModFix amt="78000"/>
          </a:blip>
          <a:srcRect b="3512" l="0" r="0" t="0"/>
          <a:stretch/>
        </p:blipFill>
        <p:spPr>
          <a:xfrm>
            <a:off x="2620375" y="1135100"/>
            <a:ext cx="6090300" cy="4407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5"/>
                                        </p:tgtEl>
                                        <p:attrNameLst>
                                          <p:attrName>style.visibility</p:attrName>
                                        </p:attrNameLst>
                                      </p:cBhvr>
                                      <p:to>
                                        <p:strVal val="visible"/>
                                      </p:to>
                                    </p:set>
                                    <p:animEffect filter="fade" transition="in">
                                      <p:cBhvr>
                                        <p:cTn dur="1000"/>
                                        <p:tgtEl>
                                          <p:spTgt spid="5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gdaf4d122f5_0_1227"/>
          <p:cNvPicPr preferRelativeResize="0"/>
          <p:nvPr/>
        </p:nvPicPr>
        <p:blipFill rotWithShape="1">
          <a:blip r:embed="rId3">
            <a:alphaModFix amt="77000"/>
          </a:blip>
          <a:srcRect b="0" l="11839" r="0" t="0"/>
          <a:stretch/>
        </p:blipFill>
        <p:spPr>
          <a:xfrm>
            <a:off x="3193575" y="1263827"/>
            <a:ext cx="5598000" cy="4227848"/>
          </a:xfrm>
          <a:prstGeom prst="rect">
            <a:avLst/>
          </a:prstGeom>
          <a:noFill/>
          <a:ln>
            <a:noFill/>
          </a:ln>
        </p:spPr>
      </p:pic>
      <p:sp>
        <p:nvSpPr>
          <p:cNvPr id="564" name="Google Shape;564;gdaf4d122f5_0_122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565" name="Google Shape;565;gdaf4d122f5_0_1227"/>
          <p:cNvSpPr txBox="1"/>
          <p:nvPr>
            <p:ph type="title"/>
          </p:nvPr>
        </p:nvSpPr>
        <p:spPr>
          <a:xfrm>
            <a:off x="338900" y="199775"/>
            <a:ext cx="55980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Caregiving Responsibilities</a:t>
            </a:r>
            <a:endParaRPr/>
          </a:p>
        </p:txBody>
      </p:sp>
      <p:sp>
        <p:nvSpPr>
          <p:cNvPr id="566" name="Google Shape;566;gdaf4d122f5_0_1227"/>
          <p:cNvSpPr txBox="1"/>
          <p:nvPr/>
        </p:nvSpPr>
        <p:spPr>
          <a:xfrm>
            <a:off x="2697925" y="1136175"/>
            <a:ext cx="60288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567" name="Google Shape;567;gdaf4d122f5_0_1227"/>
          <p:cNvSpPr txBox="1"/>
          <p:nvPr/>
        </p:nvSpPr>
        <p:spPr>
          <a:xfrm>
            <a:off x="338900" y="1263800"/>
            <a:ext cx="2610000" cy="4227900"/>
          </a:xfrm>
          <a:prstGeom prst="rect">
            <a:avLst/>
          </a:prstGeom>
          <a:solidFill>
            <a:srgbClr val="95BE51"/>
          </a:solidFill>
          <a:ln>
            <a:noFill/>
          </a:ln>
        </p:spPr>
        <p:txBody>
          <a:bodyPr anchorCtr="0" anchor="t" bIns="34275" lIns="68575" spcFirstLastPara="1" rIns="68575" wrap="square" tIns="34275">
            <a:noAutofit/>
          </a:bodyPr>
          <a:lstStyle/>
          <a:p>
            <a:pPr indent="0" lvl="0" marL="0" marR="0" rtl="0" algn="l">
              <a:lnSpc>
                <a:spcPct val="100000"/>
              </a:lnSpc>
              <a:spcBef>
                <a:spcPts val="1000"/>
              </a:spcBef>
              <a:spcAft>
                <a:spcPts val="0"/>
              </a:spcAft>
              <a:buClr>
                <a:srgbClr val="000000"/>
              </a:buClr>
              <a:buSzPts val="3000"/>
              <a:buFont typeface="Arial"/>
              <a:buNone/>
            </a:pPr>
            <a:r>
              <a:t/>
            </a:r>
            <a:endParaRPr b="1" i="0" sz="3000" u="none" cap="none" strike="noStrike">
              <a:solidFill>
                <a:srgbClr val="FFFFFF"/>
              </a:solidFill>
              <a:latin typeface="Cambria"/>
              <a:ea typeface="Cambria"/>
              <a:cs typeface="Cambria"/>
              <a:sym typeface="Cambria"/>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Child care</a:t>
            </a:r>
            <a:endParaRPr i="0" sz="2400" u="none" cap="none" strike="noStrike">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Elder care</a:t>
            </a:r>
            <a:endParaRPr i="0" sz="2400" u="none" cap="none" strike="noStrike">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Pets</a:t>
            </a:r>
            <a:endParaRPr i="0" sz="2400" u="none" cap="none" strike="noStrike">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Home</a:t>
            </a:r>
            <a:endParaRPr i="0" sz="2400" u="none" cap="none" strike="noStrike">
              <a:solidFill>
                <a:srgbClr val="FFFFFF"/>
              </a:solidFill>
            </a:endParaRPr>
          </a:p>
          <a:p>
            <a:pPr indent="-381000" lvl="0" marL="457200" marR="0" rtl="0" algn="l">
              <a:lnSpc>
                <a:spcPct val="100000"/>
              </a:lnSpc>
              <a:spcBef>
                <a:spcPts val="1000"/>
              </a:spcBef>
              <a:spcAft>
                <a:spcPts val="1000"/>
              </a:spcAft>
              <a:buClr>
                <a:srgbClr val="FFFFFF"/>
              </a:buClr>
              <a:buSzPts val="2400"/>
              <a:buChar char="●"/>
            </a:pPr>
            <a:r>
              <a:rPr i="0" lang="en-US" sz="2400" u="none" cap="none" strike="noStrike">
                <a:solidFill>
                  <a:srgbClr val="FFFFFF"/>
                </a:solidFill>
              </a:rPr>
              <a:t>Relationships</a:t>
            </a:r>
            <a:endParaRPr sz="2400">
              <a:solidFill>
                <a:srgbClr val="FFFFFF"/>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id="572" name="Google Shape;572;gdaf4d122f5_0_739"/>
          <p:cNvPicPr preferRelativeResize="0"/>
          <p:nvPr/>
        </p:nvPicPr>
        <p:blipFill rotWithShape="1">
          <a:blip r:embed="rId3">
            <a:alphaModFix amt="50000"/>
          </a:blip>
          <a:srcRect b="20766" l="4704" r="20857" t="0"/>
          <a:stretch/>
        </p:blipFill>
        <p:spPr>
          <a:xfrm>
            <a:off x="0" y="-285275"/>
            <a:ext cx="9144003" cy="6476976"/>
          </a:xfrm>
          <a:prstGeom prst="rect">
            <a:avLst/>
          </a:prstGeom>
          <a:noFill/>
          <a:ln>
            <a:noFill/>
          </a:ln>
        </p:spPr>
      </p:pic>
      <p:sp>
        <p:nvSpPr>
          <p:cNvPr id="573" name="Google Shape;573;gdaf4d122f5_0_739"/>
          <p:cNvSpPr txBox="1"/>
          <p:nvPr>
            <p:ph idx="4294967295" type="subTitle"/>
          </p:nvPr>
        </p:nvSpPr>
        <p:spPr>
          <a:xfrm>
            <a:off x="0" y="5189725"/>
            <a:ext cx="9144000" cy="1237500"/>
          </a:xfrm>
          <a:prstGeom prst="rect">
            <a:avLst/>
          </a:prstGeom>
          <a:solidFill>
            <a:srgbClr val="31748D"/>
          </a:solidFill>
        </p:spPr>
        <p:txBody>
          <a:bodyPr anchorCtr="0" anchor="t" bIns="34275" lIns="68575" spcFirstLastPara="1" rIns="68575" wrap="square" tIns="34275">
            <a:noAutofit/>
          </a:bodyPr>
          <a:lstStyle/>
          <a:p>
            <a:pPr indent="0" lvl="0" marL="0" rtl="0" algn="l">
              <a:spcBef>
                <a:spcPts val="1000"/>
              </a:spcBef>
              <a:spcAft>
                <a:spcPts val="0"/>
              </a:spcAft>
              <a:buNone/>
            </a:pPr>
            <a:r>
              <a:t/>
            </a:r>
            <a:endParaRPr sz="3100">
              <a:solidFill>
                <a:srgbClr val="FFFFFF"/>
              </a:solidFill>
              <a:latin typeface="Avenir"/>
              <a:ea typeface="Avenir"/>
              <a:cs typeface="Avenir"/>
              <a:sym typeface="Avenir"/>
            </a:endParaRPr>
          </a:p>
          <a:p>
            <a:pPr indent="0" lvl="0" marL="0" rtl="0" algn="l">
              <a:spcBef>
                <a:spcPts val="1000"/>
              </a:spcBef>
              <a:spcAft>
                <a:spcPts val="1000"/>
              </a:spcAft>
              <a:buNone/>
            </a:pPr>
            <a:r>
              <a:t/>
            </a:r>
            <a:endParaRPr sz="3000">
              <a:solidFill>
                <a:srgbClr val="FFFFFF"/>
              </a:solidFill>
              <a:latin typeface="Avenir"/>
              <a:ea typeface="Avenir"/>
              <a:cs typeface="Avenir"/>
              <a:sym typeface="Avenir"/>
            </a:endParaRPr>
          </a:p>
        </p:txBody>
      </p:sp>
      <p:sp>
        <p:nvSpPr>
          <p:cNvPr id="574" name="Google Shape;574;gdaf4d122f5_0_739"/>
          <p:cNvSpPr txBox="1"/>
          <p:nvPr>
            <p:ph type="title"/>
          </p:nvPr>
        </p:nvSpPr>
        <p:spPr>
          <a:xfrm>
            <a:off x="129725" y="5189550"/>
            <a:ext cx="8724300" cy="12375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solidFill>
                  <a:srgbClr val="FFFFFF"/>
                </a:solidFill>
              </a:rPr>
              <a:t>How can we support and empower women to take on more leadership roles?</a:t>
            </a:r>
            <a:endParaRPr>
              <a:solidFill>
                <a:srgbClr val="FFFFFF"/>
              </a:solidFill>
            </a:endParaRPr>
          </a:p>
        </p:txBody>
      </p:sp>
      <p:sp>
        <p:nvSpPr>
          <p:cNvPr id="575" name="Google Shape;575;gdaf4d122f5_0_739"/>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79" name="Shape 579"/>
        <p:cNvGrpSpPr/>
        <p:nvPr/>
      </p:nvGrpSpPr>
      <p:grpSpPr>
        <a:xfrm>
          <a:off x="0" y="0"/>
          <a:ext cx="0" cy="0"/>
          <a:chOff x="0" y="0"/>
          <a:chExt cx="0" cy="0"/>
        </a:xfrm>
      </p:grpSpPr>
      <p:sp>
        <p:nvSpPr>
          <p:cNvPr id="580" name="Google Shape;580;gdaf4d122f5_0_307"/>
          <p:cNvSpPr txBox="1"/>
          <p:nvPr>
            <p:ph type="title"/>
          </p:nvPr>
        </p:nvSpPr>
        <p:spPr>
          <a:xfrm>
            <a:off x="400325" y="384100"/>
            <a:ext cx="4860900" cy="12333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Survey questions about supports:</a:t>
            </a:r>
            <a:endParaRPr/>
          </a:p>
        </p:txBody>
      </p:sp>
      <p:sp>
        <p:nvSpPr>
          <p:cNvPr id="581" name="Google Shape;581;gdaf4d122f5_0_307"/>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582" name="Google Shape;582;gdaf4d122f5_0_307"/>
          <p:cNvSpPr txBox="1"/>
          <p:nvPr/>
        </p:nvSpPr>
        <p:spPr>
          <a:xfrm>
            <a:off x="405150" y="2467400"/>
            <a:ext cx="8333700" cy="35301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AutoNum type="arabicPeriod"/>
            </a:pPr>
            <a:r>
              <a:rPr lang="en-US" sz="2300">
                <a:solidFill>
                  <a:schemeClr val="dk1"/>
                </a:solidFill>
              </a:rPr>
              <a:t>What has your workplace done to support employees in taking on new opportunities? </a:t>
            </a:r>
            <a:endParaRPr sz="2300">
              <a:solidFill>
                <a:schemeClr val="dk1"/>
              </a:solidFill>
            </a:endParaRPr>
          </a:p>
          <a:p>
            <a:pPr indent="-374650" lvl="0" marL="457200" rtl="0" algn="l">
              <a:spcBef>
                <a:spcPts val="1000"/>
              </a:spcBef>
              <a:spcAft>
                <a:spcPts val="0"/>
              </a:spcAft>
              <a:buClr>
                <a:schemeClr val="dk1"/>
              </a:buClr>
              <a:buSzPts val="2300"/>
              <a:buAutoNum type="arabicPeriod"/>
            </a:pPr>
            <a:r>
              <a:rPr lang="en-US" sz="2300">
                <a:solidFill>
                  <a:schemeClr val="dk1"/>
                </a:solidFill>
              </a:rPr>
              <a:t>Where do you get support for professional growth? </a:t>
            </a:r>
            <a:endParaRPr sz="2300">
              <a:solidFill>
                <a:srgbClr val="404040"/>
              </a:solidFill>
            </a:endParaRPr>
          </a:p>
          <a:p>
            <a:pPr indent="-374650" lvl="0" marL="457200" rtl="0" algn="l">
              <a:spcBef>
                <a:spcPts val="1000"/>
              </a:spcBef>
              <a:spcAft>
                <a:spcPts val="0"/>
              </a:spcAft>
              <a:buClr>
                <a:schemeClr val="dk1"/>
              </a:buClr>
              <a:buSzPts val="2300"/>
              <a:buAutoNum type="arabicPeriod"/>
            </a:pPr>
            <a:r>
              <a:rPr lang="en-US" sz="2300">
                <a:solidFill>
                  <a:schemeClr val="dk1"/>
                </a:solidFill>
              </a:rPr>
              <a:t>If there is something that could help other women like you develop leadership skills, what would it be?</a:t>
            </a:r>
            <a:endParaRPr sz="2300">
              <a:solidFill>
                <a:schemeClr val="dk1"/>
              </a:solidFill>
            </a:endParaRPr>
          </a:p>
          <a:p>
            <a:pPr indent="-374650" lvl="0" marL="457200" rtl="0" algn="l">
              <a:spcBef>
                <a:spcPts val="1000"/>
              </a:spcBef>
              <a:spcAft>
                <a:spcPts val="0"/>
              </a:spcAft>
              <a:buClr>
                <a:srgbClr val="404040"/>
              </a:buClr>
              <a:buSzPts val="2300"/>
              <a:buAutoNum type="arabicPeriod"/>
            </a:pPr>
            <a:r>
              <a:rPr lang="en-US" sz="2300">
                <a:solidFill>
                  <a:schemeClr val="dk1"/>
                </a:solidFill>
              </a:rPr>
              <a:t>Give one example of how another woman has guided or supported you.  </a:t>
            </a:r>
            <a:endParaRPr sz="2300">
              <a:solidFill>
                <a:schemeClr val="dk1"/>
              </a:solidFill>
            </a:endParaRPr>
          </a:p>
          <a:p>
            <a:pPr indent="-374650" lvl="0" marL="457200" rtl="0" algn="l">
              <a:spcBef>
                <a:spcPts val="1000"/>
              </a:spcBef>
              <a:spcAft>
                <a:spcPts val="1000"/>
              </a:spcAft>
              <a:buClr>
                <a:schemeClr val="dk1"/>
              </a:buClr>
              <a:buSzPts val="2300"/>
              <a:buAutoNum type="arabicPeriod"/>
            </a:pPr>
            <a:r>
              <a:rPr lang="en-US" sz="2300">
                <a:solidFill>
                  <a:schemeClr val="dk1"/>
                </a:solidFill>
              </a:rPr>
              <a:t>What forms of education have helped you up to this point?</a:t>
            </a:r>
            <a:endParaRPr sz="2300"/>
          </a:p>
        </p:txBody>
      </p:sp>
      <p:pic>
        <p:nvPicPr>
          <p:cNvPr id="583" name="Google Shape;583;gdaf4d122f5_0_307"/>
          <p:cNvPicPr preferRelativeResize="0"/>
          <p:nvPr/>
        </p:nvPicPr>
        <p:blipFill rotWithShape="1">
          <a:blip r:embed="rId3">
            <a:alphaModFix/>
          </a:blip>
          <a:srcRect b="0" l="0" r="19756" t="13292"/>
          <a:stretch/>
        </p:blipFill>
        <p:spPr>
          <a:xfrm>
            <a:off x="5936200" y="384100"/>
            <a:ext cx="2797800" cy="20166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daf4d122f5_0_843"/>
          <p:cNvSpPr txBox="1"/>
          <p:nvPr>
            <p:ph type="title"/>
          </p:nvPr>
        </p:nvSpPr>
        <p:spPr>
          <a:xfrm>
            <a:off x="405750" y="325125"/>
            <a:ext cx="6914700" cy="882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Emotional Support</a:t>
            </a:r>
            <a:endParaRPr/>
          </a:p>
        </p:txBody>
      </p:sp>
      <p:pic>
        <p:nvPicPr>
          <p:cNvPr id="589" name="Google Shape;589;gdaf4d122f5_0_843"/>
          <p:cNvPicPr preferRelativeResize="0"/>
          <p:nvPr/>
        </p:nvPicPr>
        <p:blipFill>
          <a:blip r:embed="rId3">
            <a:alphaModFix amt="77000"/>
          </a:blip>
          <a:stretch>
            <a:fillRect/>
          </a:stretch>
        </p:blipFill>
        <p:spPr>
          <a:xfrm>
            <a:off x="1119738" y="1207725"/>
            <a:ext cx="7111575" cy="47440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daf4d122f5_0_837"/>
          <p:cNvSpPr txBox="1"/>
          <p:nvPr>
            <p:ph type="title"/>
          </p:nvPr>
        </p:nvSpPr>
        <p:spPr>
          <a:xfrm>
            <a:off x="405750" y="325125"/>
            <a:ext cx="6914700" cy="8826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Identity</a:t>
            </a:r>
            <a:endParaRPr/>
          </a:p>
        </p:txBody>
      </p:sp>
      <p:pic>
        <p:nvPicPr>
          <p:cNvPr id="595" name="Google Shape;595;gdaf4d122f5_0_837"/>
          <p:cNvPicPr preferRelativeResize="0"/>
          <p:nvPr/>
        </p:nvPicPr>
        <p:blipFill>
          <a:blip r:embed="rId3">
            <a:alphaModFix amt="78000"/>
          </a:blip>
          <a:stretch>
            <a:fillRect/>
          </a:stretch>
        </p:blipFill>
        <p:spPr>
          <a:xfrm>
            <a:off x="1183975" y="1299075"/>
            <a:ext cx="6975350" cy="46531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gdaf4d122f5_0_830"/>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01" name="Google Shape;601;gdaf4d122f5_0_830"/>
          <p:cNvSpPr txBox="1"/>
          <p:nvPr/>
        </p:nvSpPr>
        <p:spPr>
          <a:xfrm>
            <a:off x="-80825" y="4759650"/>
            <a:ext cx="9281100" cy="17475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FFE599"/>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gdaf4d122f5_0_830"/>
          <p:cNvSpPr txBox="1"/>
          <p:nvPr>
            <p:ph type="title"/>
          </p:nvPr>
        </p:nvSpPr>
        <p:spPr>
          <a:xfrm>
            <a:off x="328675" y="302200"/>
            <a:ext cx="51474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Mentors</a:t>
            </a:r>
            <a:endParaRPr/>
          </a:p>
        </p:txBody>
      </p:sp>
      <p:pic>
        <p:nvPicPr>
          <p:cNvPr id="603" name="Google Shape;603;gdaf4d122f5_0_830"/>
          <p:cNvPicPr preferRelativeResize="0"/>
          <p:nvPr/>
        </p:nvPicPr>
        <p:blipFill rotWithShape="1">
          <a:blip r:embed="rId3">
            <a:alphaModFix amt="80000"/>
          </a:blip>
          <a:srcRect b="0" l="0" r="22293" t="0"/>
          <a:stretch/>
        </p:blipFill>
        <p:spPr>
          <a:xfrm>
            <a:off x="1509863" y="984250"/>
            <a:ext cx="6124276" cy="5231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id="608" name="Google Shape;608;gdaf4d122f5_0_753"/>
          <p:cNvPicPr preferRelativeResize="0"/>
          <p:nvPr/>
        </p:nvPicPr>
        <p:blipFill rotWithShape="1">
          <a:blip r:embed="rId3">
            <a:alphaModFix amt="50000"/>
          </a:blip>
          <a:srcRect b="0" l="9974" r="0" t="5838"/>
          <a:stretch/>
        </p:blipFill>
        <p:spPr>
          <a:xfrm>
            <a:off x="0" y="-1553075"/>
            <a:ext cx="9144000" cy="6384424"/>
          </a:xfrm>
          <a:prstGeom prst="rect">
            <a:avLst/>
          </a:prstGeom>
          <a:noFill/>
          <a:ln>
            <a:noFill/>
          </a:ln>
        </p:spPr>
      </p:pic>
      <p:sp>
        <p:nvSpPr>
          <p:cNvPr id="609" name="Google Shape;609;gdaf4d122f5_0_753"/>
          <p:cNvSpPr txBox="1"/>
          <p:nvPr>
            <p:ph idx="4294967295" type="subTitle"/>
          </p:nvPr>
        </p:nvSpPr>
        <p:spPr>
          <a:xfrm>
            <a:off x="0" y="4734025"/>
            <a:ext cx="9144000" cy="1693200"/>
          </a:xfrm>
          <a:prstGeom prst="rect">
            <a:avLst/>
          </a:prstGeom>
          <a:solidFill>
            <a:srgbClr val="31748D"/>
          </a:solidFill>
        </p:spPr>
        <p:txBody>
          <a:bodyPr anchorCtr="0" anchor="t" bIns="34275" lIns="68575" spcFirstLastPara="1" rIns="68575" wrap="square" tIns="34275">
            <a:noAutofit/>
          </a:bodyPr>
          <a:lstStyle/>
          <a:p>
            <a:pPr indent="0" lvl="0" marL="0" rtl="0" algn="l">
              <a:spcBef>
                <a:spcPts val="1000"/>
              </a:spcBef>
              <a:spcAft>
                <a:spcPts val="0"/>
              </a:spcAft>
              <a:buNone/>
            </a:pPr>
            <a:r>
              <a:t/>
            </a:r>
            <a:endParaRPr sz="3100">
              <a:solidFill>
                <a:srgbClr val="FFFFFF"/>
              </a:solidFill>
              <a:latin typeface="Avenir"/>
              <a:ea typeface="Avenir"/>
              <a:cs typeface="Avenir"/>
              <a:sym typeface="Avenir"/>
            </a:endParaRPr>
          </a:p>
          <a:p>
            <a:pPr indent="0" lvl="0" marL="0" rtl="0" algn="l">
              <a:spcBef>
                <a:spcPts val="1000"/>
              </a:spcBef>
              <a:spcAft>
                <a:spcPts val="1000"/>
              </a:spcAft>
              <a:buNone/>
            </a:pPr>
            <a:r>
              <a:t/>
            </a:r>
            <a:endParaRPr sz="3000">
              <a:solidFill>
                <a:srgbClr val="FFFFFF"/>
              </a:solidFill>
              <a:latin typeface="Avenir"/>
              <a:ea typeface="Avenir"/>
              <a:cs typeface="Avenir"/>
              <a:sym typeface="Avenir"/>
            </a:endParaRPr>
          </a:p>
        </p:txBody>
      </p:sp>
      <p:sp>
        <p:nvSpPr>
          <p:cNvPr id="610" name="Google Shape;610;gdaf4d122f5_0_753"/>
          <p:cNvSpPr txBox="1"/>
          <p:nvPr>
            <p:ph type="title"/>
          </p:nvPr>
        </p:nvSpPr>
        <p:spPr>
          <a:xfrm>
            <a:off x="160350" y="4757125"/>
            <a:ext cx="8823300" cy="15969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solidFill>
                  <a:srgbClr val="FFFFFF"/>
                </a:solidFill>
              </a:rPr>
              <a:t>How can we identify, connect and build stronger Women’s Networks in NW Minnesota?</a:t>
            </a:r>
            <a:endParaRPr>
              <a:solidFill>
                <a:srgbClr val="FFFFFF"/>
              </a:solidFill>
            </a:endParaRPr>
          </a:p>
        </p:txBody>
      </p:sp>
      <p:sp>
        <p:nvSpPr>
          <p:cNvPr id="611" name="Google Shape;611;gdaf4d122f5_0_753"/>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5" name="Shape 615"/>
        <p:cNvGrpSpPr/>
        <p:nvPr/>
      </p:nvGrpSpPr>
      <p:grpSpPr>
        <a:xfrm>
          <a:off x="0" y="0"/>
          <a:ext cx="0" cy="0"/>
          <a:chOff x="0" y="0"/>
          <a:chExt cx="0" cy="0"/>
        </a:xfrm>
      </p:grpSpPr>
      <p:sp>
        <p:nvSpPr>
          <p:cNvPr id="616" name="Google Shape;616;gdaf4d122f5_0_319"/>
          <p:cNvSpPr txBox="1"/>
          <p:nvPr>
            <p:ph type="title"/>
          </p:nvPr>
        </p:nvSpPr>
        <p:spPr>
          <a:xfrm>
            <a:off x="533400" y="517175"/>
            <a:ext cx="4901700" cy="10797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Survey questions about networks</a:t>
            </a:r>
            <a:endParaRPr/>
          </a:p>
        </p:txBody>
      </p:sp>
      <p:sp>
        <p:nvSpPr>
          <p:cNvPr id="617" name="Google Shape;617;gdaf4d122f5_0_319"/>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18" name="Google Shape;618;gdaf4d122f5_0_319"/>
          <p:cNvSpPr txBox="1"/>
          <p:nvPr/>
        </p:nvSpPr>
        <p:spPr>
          <a:xfrm>
            <a:off x="651750" y="2523550"/>
            <a:ext cx="7840500" cy="32838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AutoNum type="arabicPeriod"/>
            </a:pPr>
            <a:r>
              <a:rPr lang="en-US" sz="2400">
                <a:solidFill>
                  <a:schemeClr val="dk1"/>
                </a:solidFill>
              </a:rPr>
              <a:t>What “communities” (or networks or organizations)  are you involved in? </a:t>
            </a:r>
            <a:endParaRPr sz="2400">
              <a:solidFill>
                <a:schemeClr val="dk1"/>
              </a:solidFill>
            </a:endParaRPr>
          </a:p>
          <a:p>
            <a:pPr indent="-381000" lvl="0" marL="457200" rtl="0" algn="l">
              <a:spcBef>
                <a:spcPts val="1000"/>
              </a:spcBef>
              <a:spcAft>
                <a:spcPts val="0"/>
              </a:spcAft>
              <a:buClr>
                <a:schemeClr val="dk1"/>
              </a:buClr>
              <a:buSzPts val="2400"/>
              <a:buAutoNum type="arabicPeriod"/>
            </a:pPr>
            <a:r>
              <a:rPr lang="en-US" sz="2400">
                <a:solidFill>
                  <a:schemeClr val="dk1"/>
                </a:solidFill>
              </a:rPr>
              <a:t>How do these communities/networks/organizations make newcomers feel welcome?</a:t>
            </a:r>
            <a:endParaRPr sz="2400">
              <a:solidFill>
                <a:schemeClr val="dk1"/>
              </a:solidFill>
            </a:endParaRPr>
          </a:p>
          <a:p>
            <a:pPr indent="-381000" lvl="0" marL="457200" rtl="0" algn="l">
              <a:spcBef>
                <a:spcPts val="1000"/>
              </a:spcBef>
              <a:spcAft>
                <a:spcPts val="0"/>
              </a:spcAft>
              <a:buClr>
                <a:schemeClr val="dk1"/>
              </a:buClr>
              <a:buSzPts val="2400"/>
              <a:buAutoNum type="arabicPeriod"/>
            </a:pPr>
            <a:r>
              <a:rPr lang="en-US" sz="2400">
                <a:solidFill>
                  <a:schemeClr val="dk1"/>
                </a:solidFill>
              </a:rPr>
              <a:t>Do you have any leadership roles in these networks?</a:t>
            </a:r>
            <a:endParaRPr sz="2400">
              <a:solidFill>
                <a:schemeClr val="dk1"/>
              </a:solidFill>
            </a:endParaRPr>
          </a:p>
          <a:p>
            <a:pPr indent="-381000" lvl="0" marL="457200" rtl="0" algn="l">
              <a:spcBef>
                <a:spcPts val="1000"/>
              </a:spcBef>
              <a:spcAft>
                <a:spcPts val="0"/>
              </a:spcAft>
              <a:buClr>
                <a:schemeClr val="dk1"/>
              </a:buClr>
              <a:buSzPts val="2400"/>
              <a:buAutoNum type="arabicPeriod"/>
            </a:pPr>
            <a:r>
              <a:rPr lang="en-US" sz="2400">
                <a:solidFill>
                  <a:schemeClr val="dk1"/>
                </a:solidFill>
              </a:rPr>
              <a:t>What leadership roles have you had?</a:t>
            </a:r>
            <a:endParaRPr sz="2400">
              <a:solidFill>
                <a:schemeClr val="dk1"/>
              </a:solidFill>
            </a:endParaRPr>
          </a:p>
          <a:p>
            <a:pPr indent="0" lvl="0" marL="0" rtl="0" algn="l">
              <a:spcBef>
                <a:spcPts val="1000"/>
              </a:spcBef>
              <a:spcAft>
                <a:spcPts val="0"/>
              </a:spcAft>
              <a:buNone/>
            </a:pPr>
            <a:r>
              <a:t/>
            </a:r>
            <a:endParaRPr sz="2400">
              <a:solidFill>
                <a:schemeClr val="dk1"/>
              </a:solidFill>
            </a:endParaRPr>
          </a:p>
        </p:txBody>
      </p:sp>
      <p:pic>
        <p:nvPicPr>
          <p:cNvPr id="619" name="Google Shape;619;gdaf4d122f5_0_319"/>
          <p:cNvPicPr preferRelativeResize="0"/>
          <p:nvPr/>
        </p:nvPicPr>
        <p:blipFill rotWithShape="1">
          <a:blip r:embed="rId3">
            <a:alphaModFix/>
          </a:blip>
          <a:srcRect b="0" l="0" r="19756" t="13292"/>
          <a:stretch/>
        </p:blipFill>
        <p:spPr>
          <a:xfrm>
            <a:off x="5936200" y="384100"/>
            <a:ext cx="2797800" cy="20166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3" name="Shape 113"/>
        <p:cNvGrpSpPr/>
        <p:nvPr/>
      </p:nvGrpSpPr>
      <p:grpSpPr>
        <a:xfrm>
          <a:off x="0" y="0"/>
          <a:ext cx="0" cy="0"/>
          <a:chOff x="0" y="0"/>
          <a:chExt cx="0" cy="0"/>
        </a:xfrm>
      </p:grpSpPr>
      <p:sp>
        <p:nvSpPr>
          <p:cNvPr id="114" name="Google Shape;114;gdaf4d122f5_0_1166"/>
          <p:cNvSpPr txBox="1"/>
          <p:nvPr>
            <p:ph type="title"/>
          </p:nvPr>
        </p:nvSpPr>
        <p:spPr>
          <a:xfrm>
            <a:off x="471675" y="304800"/>
            <a:ext cx="4523400" cy="10155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State Political Offices</a:t>
            </a:r>
            <a:endParaRPr/>
          </a:p>
        </p:txBody>
      </p:sp>
      <p:pic>
        <p:nvPicPr>
          <p:cNvPr id="115" name="Google Shape;115;gdaf4d122f5_0_1166" title="Points scored"/>
          <p:cNvPicPr preferRelativeResize="0"/>
          <p:nvPr/>
        </p:nvPicPr>
        <p:blipFill>
          <a:blip r:embed="rId3">
            <a:alphaModFix/>
          </a:blip>
          <a:stretch>
            <a:fillRect/>
          </a:stretch>
        </p:blipFill>
        <p:spPr>
          <a:xfrm>
            <a:off x="131900" y="2216300"/>
            <a:ext cx="4314426" cy="2667726"/>
          </a:xfrm>
          <a:prstGeom prst="rect">
            <a:avLst/>
          </a:prstGeom>
          <a:noFill/>
          <a:ln>
            <a:noFill/>
          </a:ln>
        </p:spPr>
      </p:pic>
      <p:pic>
        <p:nvPicPr>
          <p:cNvPr id="116" name="Google Shape;116;gdaf4d122f5_0_1166" title="Points scored"/>
          <p:cNvPicPr preferRelativeResize="0"/>
          <p:nvPr/>
        </p:nvPicPr>
        <p:blipFill>
          <a:blip r:embed="rId4">
            <a:alphaModFix/>
          </a:blip>
          <a:stretch>
            <a:fillRect/>
          </a:stretch>
        </p:blipFill>
        <p:spPr>
          <a:xfrm>
            <a:off x="4446325" y="2172688"/>
            <a:ext cx="4455450" cy="27549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daf4d122f5_0_848"/>
          <p:cNvSpPr txBox="1"/>
          <p:nvPr>
            <p:ph type="title"/>
          </p:nvPr>
        </p:nvSpPr>
        <p:spPr>
          <a:xfrm>
            <a:off x="533400" y="517175"/>
            <a:ext cx="6744300" cy="854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Modeling Leadership</a:t>
            </a:r>
            <a:endParaRPr/>
          </a:p>
        </p:txBody>
      </p:sp>
      <p:sp>
        <p:nvSpPr>
          <p:cNvPr id="625" name="Google Shape;625;gdaf4d122f5_0_848"/>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26" name="Google Shape;626;gdaf4d122f5_0_848"/>
          <p:cNvSpPr txBox="1"/>
          <p:nvPr/>
        </p:nvSpPr>
        <p:spPr>
          <a:xfrm>
            <a:off x="634625" y="1535375"/>
            <a:ext cx="2804700" cy="2914200"/>
          </a:xfrm>
          <a:prstGeom prst="rect">
            <a:avLst/>
          </a:prstGeom>
          <a:solidFill>
            <a:srgbClr val="97C056"/>
          </a:solidFill>
          <a:ln>
            <a:noFill/>
          </a:ln>
        </p:spPr>
        <p:txBody>
          <a:bodyPr anchorCtr="0" anchor="t" bIns="91425" lIns="91425" spcFirstLastPara="1" rIns="91425" wrap="square" tIns="91425">
            <a:spAutoFit/>
          </a:bodyPr>
          <a:lstStyle/>
          <a:p>
            <a:pPr indent="0" lvl="0" marL="457200" rtl="0" algn="l">
              <a:lnSpc>
                <a:spcPct val="100000"/>
              </a:lnSpc>
              <a:spcBef>
                <a:spcPts val="1000"/>
              </a:spcBef>
              <a:spcAft>
                <a:spcPts val="0"/>
              </a:spcAft>
              <a:buNone/>
            </a:pPr>
            <a:r>
              <a:t/>
            </a:r>
            <a:endParaRPr sz="2400">
              <a:solidFill>
                <a:srgbClr val="FFFFFF"/>
              </a:solidFill>
            </a:endParaRPr>
          </a:p>
          <a:p>
            <a:pPr indent="-381000" lvl="0" marL="457200" rtl="0" algn="l">
              <a:lnSpc>
                <a:spcPct val="100000"/>
              </a:lnSpc>
              <a:spcBef>
                <a:spcPts val="1000"/>
              </a:spcBef>
              <a:spcAft>
                <a:spcPts val="0"/>
              </a:spcAft>
              <a:buClr>
                <a:srgbClr val="FFFFFF"/>
              </a:buClr>
              <a:buSzPts val="2400"/>
              <a:buChar char="●"/>
            </a:pPr>
            <a:r>
              <a:rPr lang="en-US" sz="2400">
                <a:solidFill>
                  <a:srgbClr val="FFFFFF"/>
                </a:solidFill>
              </a:rPr>
              <a:t>Leadership stories</a:t>
            </a:r>
            <a:endParaRPr sz="2400">
              <a:solidFill>
                <a:srgbClr val="FFFFFF"/>
              </a:solidFill>
            </a:endParaRPr>
          </a:p>
          <a:p>
            <a:pPr indent="-381000" lvl="0" marL="457200" rtl="0" algn="l">
              <a:lnSpc>
                <a:spcPct val="100000"/>
              </a:lnSpc>
              <a:spcBef>
                <a:spcPts val="1000"/>
              </a:spcBef>
              <a:spcAft>
                <a:spcPts val="0"/>
              </a:spcAft>
              <a:buClr>
                <a:srgbClr val="FFFFFF"/>
              </a:buClr>
              <a:buSzPts val="2400"/>
              <a:buChar char="●"/>
            </a:pPr>
            <a:r>
              <a:rPr lang="en-US" sz="2400">
                <a:solidFill>
                  <a:srgbClr val="FFFFFF"/>
                </a:solidFill>
              </a:rPr>
              <a:t>Onboarding</a:t>
            </a:r>
            <a:endParaRPr sz="2400">
              <a:solidFill>
                <a:srgbClr val="FFFFFF"/>
              </a:solidFill>
            </a:endParaRPr>
          </a:p>
          <a:p>
            <a:pPr indent="-381000" lvl="0" marL="457200" rtl="0" algn="l">
              <a:lnSpc>
                <a:spcPct val="100000"/>
              </a:lnSpc>
              <a:spcBef>
                <a:spcPts val="1000"/>
              </a:spcBef>
              <a:spcAft>
                <a:spcPts val="0"/>
              </a:spcAft>
              <a:buClr>
                <a:srgbClr val="FFFFFF"/>
              </a:buClr>
              <a:buSzPts val="2400"/>
              <a:buChar char="●"/>
            </a:pPr>
            <a:r>
              <a:rPr lang="en-US" sz="2400">
                <a:solidFill>
                  <a:srgbClr val="FFFFFF"/>
                </a:solidFill>
              </a:rPr>
              <a:t>Practicing skills</a:t>
            </a:r>
            <a:endParaRPr sz="2400">
              <a:solidFill>
                <a:srgbClr val="FFFFFF"/>
              </a:solidFill>
            </a:endParaRPr>
          </a:p>
          <a:p>
            <a:pPr indent="0" lvl="0" marL="457200" rtl="0" algn="l">
              <a:lnSpc>
                <a:spcPct val="100000"/>
              </a:lnSpc>
              <a:spcBef>
                <a:spcPts val="1000"/>
              </a:spcBef>
              <a:spcAft>
                <a:spcPts val="1000"/>
              </a:spcAft>
              <a:buNone/>
            </a:pPr>
            <a:r>
              <a:t/>
            </a:r>
            <a:endParaRPr sz="2400">
              <a:solidFill>
                <a:srgbClr val="FFFFFF"/>
              </a:solidFill>
            </a:endParaRPr>
          </a:p>
        </p:txBody>
      </p:sp>
      <p:pic>
        <p:nvPicPr>
          <p:cNvPr id="627" name="Google Shape;627;gdaf4d122f5_0_848"/>
          <p:cNvPicPr preferRelativeResize="0"/>
          <p:nvPr/>
        </p:nvPicPr>
        <p:blipFill>
          <a:blip r:embed="rId3">
            <a:alphaModFix/>
          </a:blip>
          <a:stretch>
            <a:fillRect/>
          </a:stretch>
        </p:blipFill>
        <p:spPr>
          <a:xfrm>
            <a:off x="3735025" y="1535375"/>
            <a:ext cx="4721285" cy="31554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daf4d122f5_0_854"/>
          <p:cNvSpPr txBox="1"/>
          <p:nvPr>
            <p:ph type="title"/>
          </p:nvPr>
        </p:nvSpPr>
        <p:spPr>
          <a:xfrm>
            <a:off x="533400" y="517175"/>
            <a:ext cx="6744300" cy="854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Inviting new l</a:t>
            </a:r>
            <a:r>
              <a:rPr lang="en-US"/>
              <a:t>eaders</a:t>
            </a:r>
            <a:endParaRPr/>
          </a:p>
        </p:txBody>
      </p:sp>
      <p:sp>
        <p:nvSpPr>
          <p:cNvPr id="633" name="Google Shape;633;gdaf4d122f5_0_854"/>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34" name="Google Shape;634;gdaf4d122f5_0_854"/>
          <p:cNvSpPr txBox="1"/>
          <p:nvPr/>
        </p:nvSpPr>
        <p:spPr>
          <a:xfrm>
            <a:off x="747225" y="2241650"/>
            <a:ext cx="2169900" cy="2288400"/>
          </a:xfrm>
          <a:prstGeom prst="rect">
            <a:avLst/>
          </a:prstGeom>
          <a:solidFill>
            <a:srgbClr val="97C056"/>
          </a:solidFill>
          <a:ln>
            <a:noFill/>
          </a:ln>
        </p:spPr>
        <p:txBody>
          <a:bodyPr anchorCtr="0" anchor="t" bIns="91425" lIns="91425" spcFirstLastPara="1" rIns="91425" wrap="square" tIns="91425">
            <a:spAutoFit/>
          </a:bodyPr>
          <a:lstStyle/>
          <a:p>
            <a:pPr indent="0" lvl="0" marL="457200" rtl="0" algn="l">
              <a:lnSpc>
                <a:spcPct val="100000"/>
              </a:lnSpc>
              <a:spcBef>
                <a:spcPts val="1000"/>
              </a:spcBef>
              <a:spcAft>
                <a:spcPts val="0"/>
              </a:spcAft>
              <a:buNone/>
            </a:pPr>
            <a:r>
              <a:t/>
            </a:r>
            <a:endParaRPr sz="2400">
              <a:solidFill>
                <a:srgbClr val="FFFFFF"/>
              </a:solidFill>
            </a:endParaRPr>
          </a:p>
          <a:p>
            <a:pPr indent="-381000" lvl="0" marL="457200" rtl="0" algn="l">
              <a:spcBef>
                <a:spcPts val="1000"/>
              </a:spcBef>
              <a:spcAft>
                <a:spcPts val="0"/>
              </a:spcAft>
              <a:buClr>
                <a:schemeClr val="lt1"/>
              </a:buClr>
              <a:buSzPts val="2400"/>
              <a:buChar char="●"/>
            </a:pPr>
            <a:r>
              <a:rPr lang="en-US" sz="2400">
                <a:solidFill>
                  <a:schemeClr val="lt1"/>
                </a:solidFill>
              </a:rPr>
              <a:t>Places to practice leadership</a:t>
            </a:r>
            <a:endParaRPr sz="2400">
              <a:solidFill>
                <a:schemeClr val="lt1"/>
              </a:solidFill>
            </a:endParaRPr>
          </a:p>
          <a:p>
            <a:pPr indent="0" lvl="0" marL="457200" rtl="0" algn="l">
              <a:spcBef>
                <a:spcPts val="1000"/>
              </a:spcBef>
              <a:spcAft>
                <a:spcPts val="1000"/>
              </a:spcAft>
              <a:buNone/>
            </a:pPr>
            <a:r>
              <a:t/>
            </a:r>
            <a:endParaRPr sz="2400">
              <a:solidFill>
                <a:schemeClr val="lt1"/>
              </a:solidFill>
            </a:endParaRPr>
          </a:p>
        </p:txBody>
      </p:sp>
      <p:pic>
        <p:nvPicPr>
          <p:cNvPr id="635" name="Google Shape;635;gdaf4d122f5_0_854"/>
          <p:cNvPicPr preferRelativeResize="0"/>
          <p:nvPr/>
        </p:nvPicPr>
        <p:blipFill>
          <a:blip r:embed="rId3">
            <a:alphaModFix/>
          </a:blip>
          <a:stretch>
            <a:fillRect/>
          </a:stretch>
        </p:blipFill>
        <p:spPr>
          <a:xfrm>
            <a:off x="3173125" y="1534200"/>
            <a:ext cx="5322626" cy="3991976"/>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gdaf4d122f5_0_875"/>
          <p:cNvSpPr txBox="1"/>
          <p:nvPr>
            <p:ph type="title"/>
          </p:nvPr>
        </p:nvSpPr>
        <p:spPr>
          <a:xfrm>
            <a:off x="533400" y="517175"/>
            <a:ext cx="6744300" cy="8544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Sharing Leadership</a:t>
            </a:r>
            <a:endParaRPr/>
          </a:p>
        </p:txBody>
      </p:sp>
      <p:sp>
        <p:nvSpPr>
          <p:cNvPr id="641" name="Google Shape;641;gdaf4d122f5_0_875"/>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42" name="Google Shape;642;gdaf4d122f5_0_875"/>
          <p:cNvSpPr txBox="1"/>
          <p:nvPr/>
        </p:nvSpPr>
        <p:spPr>
          <a:xfrm>
            <a:off x="533400" y="1523975"/>
            <a:ext cx="2804700" cy="3283800"/>
          </a:xfrm>
          <a:prstGeom prst="rect">
            <a:avLst/>
          </a:prstGeom>
          <a:solidFill>
            <a:srgbClr val="97C056"/>
          </a:solidFill>
          <a:ln>
            <a:noFill/>
          </a:ln>
        </p:spPr>
        <p:txBody>
          <a:bodyPr anchorCtr="0" anchor="t" bIns="91425" lIns="91425" spcFirstLastPara="1" rIns="91425" wrap="square" tIns="91425">
            <a:spAutoFit/>
          </a:bodyPr>
          <a:lstStyle/>
          <a:p>
            <a:pPr indent="0" lvl="0" marL="457200" rtl="0" algn="l">
              <a:lnSpc>
                <a:spcPct val="100000"/>
              </a:lnSpc>
              <a:spcBef>
                <a:spcPts val="1000"/>
              </a:spcBef>
              <a:spcAft>
                <a:spcPts val="0"/>
              </a:spcAft>
              <a:buNone/>
            </a:pPr>
            <a:r>
              <a:t/>
            </a:r>
            <a:endParaRPr sz="2400">
              <a:solidFill>
                <a:srgbClr val="FFFFFF"/>
              </a:solidFill>
            </a:endParaRPr>
          </a:p>
          <a:p>
            <a:pPr indent="-381000" lvl="0" marL="457200" rtl="0" algn="l">
              <a:lnSpc>
                <a:spcPct val="100000"/>
              </a:lnSpc>
              <a:spcBef>
                <a:spcPts val="1000"/>
              </a:spcBef>
              <a:spcAft>
                <a:spcPts val="0"/>
              </a:spcAft>
              <a:buClr>
                <a:srgbClr val="FFFFFF"/>
              </a:buClr>
              <a:buSzPts val="2400"/>
              <a:buChar char="●"/>
            </a:pPr>
            <a:r>
              <a:rPr lang="en-US" sz="2400">
                <a:solidFill>
                  <a:srgbClr val="FFFFFF"/>
                </a:solidFill>
              </a:rPr>
              <a:t>Collaboration</a:t>
            </a:r>
            <a:endParaRPr sz="2400">
              <a:solidFill>
                <a:srgbClr val="FFFFFF"/>
              </a:solidFill>
            </a:endParaRPr>
          </a:p>
          <a:p>
            <a:pPr indent="-381000" lvl="0" marL="457200" rtl="0" algn="l">
              <a:lnSpc>
                <a:spcPct val="100000"/>
              </a:lnSpc>
              <a:spcBef>
                <a:spcPts val="1000"/>
              </a:spcBef>
              <a:spcAft>
                <a:spcPts val="0"/>
              </a:spcAft>
              <a:buClr>
                <a:srgbClr val="FFFFFF"/>
              </a:buClr>
              <a:buSzPts val="2400"/>
              <a:buChar char="●"/>
            </a:pPr>
            <a:r>
              <a:rPr lang="en-US" sz="2400">
                <a:solidFill>
                  <a:srgbClr val="FFFFFF"/>
                </a:solidFill>
              </a:rPr>
              <a:t>Co-leading</a:t>
            </a:r>
            <a:endParaRPr sz="2400">
              <a:solidFill>
                <a:srgbClr val="FFFFFF"/>
              </a:solidFill>
            </a:endParaRPr>
          </a:p>
          <a:p>
            <a:pPr indent="-381000" lvl="0" marL="457200" rtl="0" algn="l">
              <a:lnSpc>
                <a:spcPct val="100000"/>
              </a:lnSpc>
              <a:spcBef>
                <a:spcPts val="1000"/>
              </a:spcBef>
              <a:spcAft>
                <a:spcPts val="0"/>
              </a:spcAft>
              <a:buClr>
                <a:srgbClr val="FFFFFF"/>
              </a:buClr>
              <a:buSzPts val="2400"/>
              <a:buChar char="●"/>
            </a:pPr>
            <a:r>
              <a:rPr lang="en-US" sz="2400">
                <a:solidFill>
                  <a:srgbClr val="FFFFFF"/>
                </a:solidFill>
              </a:rPr>
              <a:t>Encouraging diverse perspectives</a:t>
            </a:r>
            <a:endParaRPr sz="2400">
              <a:solidFill>
                <a:srgbClr val="FFFFFF"/>
              </a:solidFill>
            </a:endParaRPr>
          </a:p>
          <a:p>
            <a:pPr indent="0" lvl="0" marL="457200" rtl="0" algn="l">
              <a:lnSpc>
                <a:spcPct val="100000"/>
              </a:lnSpc>
              <a:spcBef>
                <a:spcPts val="1000"/>
              </a:spcBef>
              <a:spcAft>
                <a:spcPts val="1000"/>
              </a:spcAft>
              <a:buNone/>
            </a:pPr>
            <a:r>
              <a:t/>
            </a:r>
            <a:endParaRPr sz="2400">
              <a:solidFill>
                <a:srgbClr val="FFFFFF"/>
              </a:solidFill>
            </a:endParaRPr>
          </a:p>
        </p:txBody>
      </p:sp>
      <p:pic>
        <p:nvPicPr>
          <p:cNvPr id="643" name="Google Shape;643;gdaf4d122f5_0_875"/>
          <p:cNvPicPr preferRelativeResize="0"/>
          <p:nvPr/>
        </p:nvPicPr>
        <p:blipFill>
          <a:blip r:embed="rId3">
            <a:alphaModFix/>
          </a:blip>
          <a:stretch>
            <a:fillRect/>
          </a:stretch>
        </p:blipFill>
        <p:spPr>
          <a:xfrm>
            <a:off x="3639113" y="1523975"/>
            <a:ext cx="4922611" cy="32838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daf4d122f5_0_1264"/>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49" name="Google Shape;649;gdaf4d122f5_0_1264"/>
          <p:cNvSpPr txBox="1"/>
          <p:nvPr/>
        </p:nvSpPr>
        <p:spPr>
          <a:xfrm>
            <a:off x="3019550" y="757450"/>
            <a:ext cx="5087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200">
              <a:solidFill>
                <a:schemeClr val="dk1"/>
              </a:solidFill>
              <a:latin typeface="Calibri"/>
              <a:ea typeface="Calibri"/>
              <a:cs typeface="Calibri"/>
              <a:sym typeface="Calibri"/>
            </a:endParaRPr>
          </a:p>
        </p:txBody>
      </p:sp>
      <p:pic>
        <p:nvPicPr>
          <p:cNvPr id="650" name="Google Shape;650;gdaf4d122f5_0_1264"/>
          <p:cNvPicPr preferRelativeResize="0"/>
          <p:nvPr/>
        </p:nvPicPr>
        <p:blipFill>
          <a:blip r:embed="rId3">
            <a:alphaModFix amt="72000"/>
          </a:blip>
          <a:stretch>
            <a:fillRect/>
          </a:stretch>
        </p:blipFill>
        <p:spPr>
          <a:xfrm>
            <a:off x="3285850" y="1723488"/>
            <a:ext cx="5579151" cy="3190725"/>
          </a:xfrm>
          <a:prstGeom prst="rect">
            <a:avLst/>
          </a:prstGeom>
          <a:noFill/>
          <a:ln>
            <a:noFill/>
          </a:ln>
        </p:spPr>
      </p:pic>
      <p:sp>
        <p:nvSpPr>
          <p:cNvPr id="651" name="Google Shape;651;gdaf4d122f5_0_1264"/>
          <p:cNvSpPr txBox="1"/>
          <p:nvPr/>
        </p:nvSpPr>
        <p:spPr>
          <a:xfrm>
            <a:off x="3388075" y="5126025"/>
            <a:ext cx="44526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400"/>
              <a:buFont typeface="Arial"/>
              <a:buNone/>
            </a:pPr>
            <a:r>
              <a:t/>
            </a:r>
            <a:endParaRPr b="0" i="1" sz="1200" u="none" cap="none" strike="noStrike">
              <a:solidFill>
                <a:srgbClr val="000000"/>
              </a:solidFill>
              <a:latin typeface="Cambria"/>
              <a:ea typeface="Cambria"/>
              <a:cs typeface="Cambria"/>
              <a:sym typeface="Cambria"/>
            </a:endParaRPr>
          </a:p>
        </p:txBody>
      </p:sp>
      <p:sp>
        <p:nvSpPr>
          <p:cNvPr id="652" name="Google Shape;652;gdaf4d122f5_0_1264"/>
          <p:cNvSpPr txBox="1"/>
          <p:nvPr/>
        </p:nvSpPr>
        <p:spPr>
          <a:xfrm>
            <a:off x="266150" y="1446100"/>
            <a:ext cx="2835300" cy="3745500"/>
          </a:xfrm>
          <a:prstGeom prst="rect">
            <a:avLst/>
          </a:prstGeom>
          <a:solidFill>
            <a:srgbClr val="97C056"/>
          </a:solidFill>
          <a:ln>
            <a:noFill/>
          </a:ln>
        </p:spPr>
        <p:txBody>
          <a:bodyPr anchorCtr="0" anchor="t" bIns="91425" lIns="91425" spcFirstLastPara="1" rIns="91425" wrap="square" tIns="91425">
            <a:spAutoFit/>
          </a:bodyPr>
          <a:lstStyle/>
          <a:p>
            <a:pPr indent="0" lvl="0" marL="457200" marR="0" rtl="0" algn="l">
              <a:lnSpc>
                <a:spcPct val="100000"/>
              </a:lnSpc>
              <a:spcBef>
                <a:spcPts val="1000"/>
              </a:spcBef>
              <a:spcAft>
                <a:spcPts val="0"/>
              </a:spcAft>
              <a:buNone/>
            </a:pPr>
            <a:r>
              <a:t/>
            </a:r>
            <a:endParaRPr b="1" sz="3000">
              <a:solidFill>
                <a:srgbClr val="FFFFFF"/>
              </a:solidFill>
              <a:latin typeface="Cambria"/>
              <a:ea typeface="Cambria"/>
              <a:cs typeface="Cambria"/>
              <a:sym typeface="Cambria"/>
            </a:endParaRPr>
          </a:p>
          <a:p>
            <a:pPr indent="-381000" lvl="0" marL="457200" marR="0" rtl="0" algn="l">
              <a:lnSpc>
                <a:spcPct val="100000"/>
              </a:lnSpc>
              <a:spcBef>
                <a:spcPts val="1000"/>
              </a:spcBef>
              <a:spcAft>
                <a:spcPts val="0"/>
              </a:spcAft>
              <a:buClr>
                <a:srgbClr val="FFFFFF"/>
              </a:buClr>
              <a:buSzPts val="2400"/>
              <a:buChar char="●"/>
            </a:pPr>
            <a:r>
              <a:rPr i="0" lang="en-US" sz="2400" u="none" cap="none" strike="noStrike">
                <a:solidFill>
                  <a:srgbClr val="FFFFFF"/>
                </a:solidFill>
              </a:rPr>
              <a:t>Accessibility</a:t>
            </a:r>
            <a:endParaRPr i="0" sz="2400" u="none" cap="none" strike="noStrike">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lang="en-US" sz="2400">
                <a:solidFill>
                  <a:srgbClr val="FFFFFF"/>
                </a:solidFill>
              </a:rPr>
              <a:t>Equity</a:t>
            </a:r>
            <a:endParaRPr sz="2400">
              <a:solidFill>
                <a:srgbClr val="FFFFFF"/>
              </a:solidFill>
            </a:endParaRPr>
          </a:p>
          <a:p>
            <a:pPr indent="-381000" lvl="0" marL="457200" marR="0" rtl="0" algn="l">
              <a:lnSpc>
                <a:spcPct val="100000"/>
              </a:lnSpc>
              <a:spcBef>
                <a:spcPts val="1000"/>
              </a:spcBef>
              <a:spcAft>
                <a:spcPts val="0"/>
              </a:spcAft>
              <a:buClr>
                <a:srgbClr val="FFFFFF"/>
              </a:buClr>
              <a:buSzPts val="2400"/>
              <a:buChar char="●"/>
            </a:pPr>
            <a:r>
              <a:rPr lang="en-US" sz="2400">
                <a:solidFill>
                  <a:srgbClr val="FFFFFF"/>
                </a:solidFill>
              </a:rPr>
              <a:t>Opportunities far away</a:t>
            </a:r>
            <a:endParaRPr sz="2400">
              <a:solidFill>
                <a:srgbClr val="FFFFFF"/>
              </a:solidFill>
            </a:endParaRPr>
          </a:p>
          <a:p>
            <a:pPr indent="0" lvl="0" marL="0" marR="0" rtl="0" algn="l">
              <a:lnSpc>
                <a:spcPct val="100000"/>
              </a:lnSpc>
              <a:spcBef>
                <a:spcPts val="1000"/>
              </a:spcBef>
              <a:spcAft>
                <a:spcPts val="0"/>
              </a:spcAft>
              <a:buNone/>
            </a:pPr>
            <a:r>
              <a:t/>
            </a:r>
            <a:endParaRPr sz="2400">
              <a:solidFill>
                <a:srgbClr val="FFFFFF"/>
              </a:solidFill>
              <a:latin typeface="Cambria"/>
              <a:ea typeface="Cambria"/>
              <a:cs typeface="Cambria"/>
              <a:sym typeface="Cambria"/>
            </a:endParaRPr>
          </a:p>
          <a:p>
            <a:pPr indent="0" lvl="0" marL="0" marR="0" rtl="0" algn="l">
              <a:lnSpc>
                <a:spcPct val="100000"/>
              </a:lnSpc>
              <a:spcBef>
                <a:spcPts val="0"/>
              </a:spcBef>
              <a:spcAft>
                <a:spcPts val="0"/>
              </a:spcAft>
              <a:buNone/>
            </a:pPr>
            <a:r>
              <a:t/>
            </a:r>
            <a:endParaRPr sz="2400">
              <a:solidFill>
                <a:srgbClr val="FFFFFF"/>
              </a:solidFill>
              <a:latin typeface="Cambria"/>
              <a:ea typeface="Cambria"/>
              <a:cs typeface="Cambria"/>
              <a:sym typeface="Cambria"/>
            </a:endParaRPr>
          </a:p>
          <a:p>
            <a:pPr indent="0" lvl="0" marL="0" marR="0" rtl="0" algn="l">
              <a:lnSpc>
                <a:spcPct val="100000"/>
              </a:lnSpc>
              <a:spcBef>
                <a:spcPts val="0"/>
              </a:spcBef>
              <a:spcAft>
                <a:spcPts val="0"/>
              </a:spcAft>
              <a:buNone/>
            </a:pPr>
            <a:r>
              <a:t/>
            </a:r>
            <a:endParaRPr sz="2400">
              <a:solidFill>
                <a:srgbClr val="FFFFFF"/>
              </a:solidFill>
              <a:latin typeface="Cambria"/>
              <a:ea typeface="Cambria"/>
              <a:cs typeface="Cambria"/>
              <a:sym typeface="Cambria"/>
            </a:endParaRPr>
          </a:p>
        </p:txBody>
      </p:sp>
      <p:sp>
        <p:nvSpPr>
          <p:cNvPr id="653" name="Google Shape;653;gdaf4d122f5_0_1264"/>
          <p:cNvSpPr txBox="1"/>
          <p:nvPr>
            <p:ph type="title"/>
          </p:nvPr>
        </p:nvSpPr>
        <p:spPr>
          <a:xfrm>
            <a:off x="328675" y="302200"/>
            <a:ext cx="8405700" cy="7419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Save time with virtual opportunities?</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daf4d122f5_0_620"/>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59" name="Google Shape;659;gdaf4d122f5_0_620"/>
          <p:cNvSpPr txBox="1"/>
          <p:nvPr>
            <p:ph type="title"/>
          </p:nvPr>
        </p:nvSpPr>
        <p:spPr>
          <a:xfrm>
            <a:off x="102350" y="111750"/>
            <a:ext cx="8731200" cy="9528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b="1" lang="en-US" sz="4400"/>
              <a:t>Recommendations</a:t>
            </a:r>
            <a:endParaRPr b="1" sz="4400"/>
          </a:p>
        </p:txBody>
      </p:sp>
      <p:sp>
        <p:nvSpPr>
          <p:cNvPr id="660" name="Google Shape;660;gdaf4d122f5_0_620"/>
          <p:cNvSpPr txBox="1"/>
          <p:nvPr/>
        </p:nvSpPr>
        <p:spPr>
          <a:xfrm>
            <a:off x="343800" y="1064550"/>
            <a:ext cx="8604600" cy="4905000"/>
          </a:xfrm>
          <a:prstGeom prst="rect">
            <a:avLst/>
          </a:prstGeom>
          <a:noFill/>
          <a:ln cap="flat" cmpd="sng" w="28575">
            <a:solidFill>
              <a:srgbClr val="E5AC00"/>
            </a:solidFill>
            <a:prstDash val="solid"/>
            <a:round/>
            <a:headEnd len="sm" w="sm" type="none"/>
            <a:tailEnd len="sm" w="sm" type="none"/>
          </a:ln>
        </p:spPr>
        <p:txBody>
          <a:bodyPr anchorCtr="0" anchor="t" bIns="91425" lIns="91425" spcFirstLastPara="1" rIns="91425" wrap="square" tIns="91425">
            <a:spAutoFit/>
          </a:bodyPr>
          <a:lstStyle/>
          <a:p>
            <a:pPr indent="-381000" lvl="0" marL="457200" marR="0" rtl="0" algn="l">
              <a:lnSpc>
                <a:spcPct val="100000"/>
              </a:lnSpc>
              <a:spcBef>
                <a:spcPts val="1000"/>
              </a:spcBef>
              <a:spcAft>
                <a:spcPts val="0"/>
              </a:spcAft>
              <a:buSzPts val="2400"/>
              <a:buChar char="●"/>
            </a:pPr>
            <a:r>
              <a:rPr lang="en-US" sz="2400"/>
              <a:t>Provide childcare, meals, and any other time-savers</a:t>
            </a:r>
            <a:endParaRPr sz="2400"/>
          </a:p>
          <a:p>
            <a:pPr indent="-381000" lvl="1" marL="914400" marR="0" rtl="0" algn="l">
              <a:lnSpc>
                <a:spcPct val="100000"/>
              </a:lnSpc>
              <a:spcBef>
                <a:spcPts val="1000"/>
              </a:spcBef>
              <a:spcAft>
                <a:spcPts val="0"/>
              </a:spcAft>
              <a:buSzPts val="2400"/>
              <a:buChar char="○"/>
            </a:pPr>
            <a:r>
              <a:rPr lang="en-US" sz="2400"/>
              <a:t>Virtual opportunities to connect</a:t>
            </a:r>
            <a:endParaRPr sz="2400"/>
          </a:p>
          <a:p>
            <a:pPr indent="-381000" lvl="0" marL="457200" rtl="0" algn="l">
              <a:spcBef>
                <a:spcPts val="1000"/>
              </a:spcBef>
              <a:spcAft>
                <a:spcPts val="0"/>
              </a:spcAft>
              <a:buSzPts val="2400"/>
              <a:buChar char="●"/>
            </a:pPr>
            <a:r>
              <a:rPr lang="en-US" sz="2400"/>
              <a:t>Provide women-focused leadership opportunities</a:t>
            </a:r>
            <a:endParaRPr sz="2400"/>
          </a:p>
          <a:p>
            <a:pPr indent="-381000" lvl="1" marL="914400" rtl="0" algn="l">
              <a:spcBef>
                <a:spcPts val="1000"/>
              </a:spcBef>
              <a:spcAft>
                <a:spcPts val="0"/>
              </a:spcAft>
              <a:buSzPts val="2400"/>
              <a:buChar char="○"/>
            </a:pPr>
            <a:r>
              <a:rPr lang="en-US" sz="2400"/>
              <a:t>Create safe spaces for women to </a:t>
            </a:r>
            <a:r>
              <a:rPr b="1" i="1" lang="en-US" sz="2400"/>
              <a:t>p</a:t>
            </a:r>
            <a:r>
              <a:rPr b="1" i="1" lang="en-US" sz="2400"/>
              <a:t>ractice</a:t>
            </a:r>
            <a:r>
              <a:rPr lang="en-US" sz="2400"/>
              <a:t> leadership</a:t>
            </a:r>
            <a:endParaRPr sz="2400"/>
          </a:p>
          <a:p>
            <a:pPr indent="-381000" lvl="2" marL="1371600" rtl="0" algn="l">
              <a:spcBef>
                <a:spcPts val="1000"/>
              </a:spcBef>
              <a:spcAft>
                <a:spcPts val="0"/>
              </a:spcAft>
              <a:buSzPts val="2400"/>
              <a:buChar char="■"/>
            </a:pPr>
            <a:r>
              <a:rPr lang="en-US" sz="2400"/>
              <a:t>Involve participants in leading meetings</a:t>
            </a:r>
            <a:endParaRPr sz="2400"/>
          </a:p>
          <a:p>
            <a:pPr indent="-381000" lvl="1" marL="914400" rtl="0" algn="l">
              <a:spcBef>
                <a:spcPts val="1000"/>
              </a:spcBef>
              <a:spcAft>
                <a:spcPts val="0"/>
              </a:spcAft>
              <a:buSzPts val="2400"/>
              <a:buChar char="○"/>
            </a:pPr>
            <a:r>
              <a:rPr lang="en-US" sz="2400"/>
              <a:t>Establish m</a:t>
            </a:r>
            <a:r>
              <a:rPr lang="en-US" sz="2400"/>
              <a:t>entorships</a:t>
            </a:r>
            <a:endParaRPr sz="2400"/>
          </a:p>
          <a:p>
            <a:pPr indent="-381000" lvl="1" marL="914400" rtl="0" algn="l">
              <a:spcBef>
                <a:spcPts val="1000"/>
              </a:spcBef>
              <a:spcAft>
                <a:spcPts val="0"/>
              </a:spcAft>
              <a:buSzPts val="2400"/>
              <a:buChar char="○"/>
            </a:pPr>
            <a:r>
              <a:rPr lang="en-US" sz="2400"/>
              <a:t>Encourage leadership practices that are authentic for women</a:t>
            </a:r>
            <a:endParaRPr sz="2400"/>
          </a:p>
          <a:p>
            <a:pPr indent="-381000" lvl="2" marL="1371600" rtl="0" algn="l">
              <a:spcBef>
                <a:spcPts val="1000"/>
              </a:spcBef>
              <a:spcAft>
                <a:spcPts val="0"/>
              </a:spcAft>
              <a:buSzPts val="2400"/>
              <a:buChar char="■"/>
            </a:pPr>
            <a:r>
              <a:rPr lang="en-US" sz="2400"/>
              <a:t>Network weaving, Collaborative leadership</a:t>
            </a:r>
            <a:endParaRPr sz="2400"/>
          </a:p>
          <a:p>
            <a:pPr indent="-381000" lvl="0" marL="457200" rtl="0" algn="l">
              <a:spcBef>
                <a:spcPts val="1000"/>
              </a:spcBef>
              <a:spcAft>
                <a:spcPts val="1000"/>
              </a:spcAft>
              <a:buSzPts val="2400"/>
              <a:buChar char="●"/>
            </a:pPr>
            <a:r>
              <a:rPr lang="en-US" sz="2400"/>
              <a:t>Must address community mindsets and structural barriers!</a:t>
            </a:r>
            <a:endParaRPr sz="24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dceb6df7c1_0_187"/>
          <p:cNvSpPr txBox="1"/>
          <p:nvPr>
            <p:ph type="title"/>
          </p:nvPr>
        </p:nvSpPr>
        <p:spPr>
          <a:xfrm>
            <a:off x="419675" y="388975"/>
            <a:ext cx="6315600" cy="11430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b="1" lang="en-US">
                <a:solidFill>
                  <a:srgbClr val="97C056"/>
                </a:solidFill>
              </a:rPr>
              <a:t>How can 100 Rural Women:</a:t>
            </a:r>
            <a:endParaRPr b="1">
              <a:solidFill>
                <a:srgbClr val="97C056"/>
              </a:solidFill>
            </a:endParaRPr>
          </a:p>
        </p:txBody>
      </p:sp>
      <p:sp>
        <p:nvSpPr>
          <p:cNvPr id="666" name="Google Shape;666;gdceb6df7c1_0_187"/>
          <p:cNvSpPr txBox="1"/>
          <p:nvPr/>
        </p:nvSpPr>
        <p:spPr>
          <a:xfrm>
            <a:off x="419675" y="1757150"/>
            <a:ext cx="6315600" cy="10467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1000"/>
              </a:spcBef>
              <a:spcAft>
                <a:spcPts val="1000"/>
              </a:spcAft>
              <a:buClr>
                <a:srgbClr val="31748D"/>
              </a:buClr>
              <a:buSzPts val="2800"/>
              <a:buChar char="●"/>
            </a:pPr>
            <a:r>
              <a:rPr lang="en-US" sz="2800">
                <a:solidFill>
                  <a:srgbClr val="31748D"/>
                </a:solidFill>
              </a:rPr>
              <a:t>help address </a:t>
            </a:r>
            <a:r>
              <a:rPr b="1" i="1" lang="en-US" sz="2800">
                <a:solidFill>
                  <a:srgbClr val="31748D"/>
                </a:solidFill>
              </a:rPr>
              <a:t>barriers</a:t>
            </a:r>
            <a:r>
              <a:rPr lang="en-US" sz="2800">
                <a:solidFill>
                  <a:srgbClr val="31748D"/>
                </a:solidFill>
              </a:rPr>
              <a:t> to women’s leadership?</a:t>
            </a:r>
            <a:endParaRPr>
              <a:solidFill>
                <a:srgbClr val="31748D"/>
              </a:solidFill>
            </a:endParaRPr>
          </a:p>
        </p:txBody>
      </p:sp>
      <p:sp>
        <p:nvSpPr>
          <p:cNvPr id="667" name="Google Shape;667;gdceb6df7c1_0_187"/>
          <p:cNvSpPr txBox="1"/>
          <p:nvPr/>
        </p:nvSpPr>
        <p:spPr>
          <a:xfrm>
            <a:off x="537425" y="3949825"/>
            <a:ext cx="6315600" cy="6156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1000"/>
              </a:spcBef>
              <a:spcAft>
                <a:spcPts val="1000"/>
              </a:spcAft>
              <a:buClr>
                <a:srgbClr val="31748D"/>
              </a:buClr>
              <a:buSzPts val="2800"/>
              <a:buChar char="●"/>
            </a:pPr>
            <a:r>
              <a:rPr lang="en-US" sz="2800">
                <a:solidFill>
                  <a:srgbClr val="31748D"/>
                </a:solidFill>
              </a:rPr>
              <a:t>grow regional women’s </a:t>
            </a:r>
            <a:r>
              <a:rPr b="1" i="1" lang="en-US" sz="2800">
                <a:solidFill>
                  <a:srgbClr val="31748D"/>
                </a:solidFill>
              </a:rPr>
              <a:t>networks</a:t>
            </a:r>
            <a:r>
              <a:rPr lang="en-US" sz="2800">
                <a:solidFill>
                  <a:srgbClr val="31748D"/>
                </a:solidFill>
              </a:rPr>
              <a:t>?</a:t>
            </a:r>
            <a:endParaRPr>
              <a:solidFill>
                <a:srgbClr val="31748D"/>
              </a:solidFill>
            </a:endParaRPr>
          </a:p>
        </p:txBody>
      </p:sp>
      <p:sp>
        <p:nvSpPr>
          <p:cNvPr id="668" name="Google Shape;668;gdceb6df7c1_0_187"/>
          <p:cNvSpPr txBox="1"/>
          <p:nvPr/>
        </p:nvSpPr>
        <p:spPr>
          <a:xfrm>
            <a:off x="537425" y="3069038"/>
            <a:ext cx="6080100" cy="615600"/>
          </a:xfrm>
          <a:prstGeom prst="rect">
            <a:avLst/>
          </a:prstGeom>
          <a:noFill/>
          <a:ln>
            <a:noFill/>
          </a:ln>
        </p:spPr>
        <p:txBody>
          <a:bodyPr anchorCtr="0" anchor="t" bIns="91425" lIns="91425" spcFirstLastPara="1" rIns="91425" wrap="square" tIns="91425">
            <a:spAutoFit/>
          </a:bodyPr>
          <a:lstStyle/>
          <a:p>
            <a:pPr indent="-406400" lvl="0" marL="457200" rtl="0" algn="l">
              <a:lnSpc>
                <a:spcPct val="100000"/>
              </a:lnSpc>
              <a:spcBef>
                <a:spcPts val="1000"/>
              </a:spcBef>
              <a:spcAft>
                <a:spcPts val="1000"/>
              </a:spcAft>
              <a:buClr>
                <a:srgbClr val="31748D"/>
              </a:buClr>
              <a:buSzPts val="2800"/>
              <a:buChar char="●"/>
            </a:pPr>
            <a:r>
              <a:rPr b="1" i="1" lang="en-US" sz="2800">
                <a:solidFill>
                  <a:srgbClr val="31748D"/>
                </a:solidFill>
              </a:rPr>
              <a:t>support</a:t>
            </a:r>
            <a:r>
              <a:rPr lang="en-US" sz="2800">
                <a:solidFill>
                  <a:srgbClr val="31748D"/>
                </a:solidFill>
              </a:rPr>
              <a:t> women leaders?</a:t>
            </a:r>
            <a:endParaRPr>
              <a:solidFill>
                <a:srgbClr val="31748D"/>
              </a:solidFill>
            </a:endParaRPr>
          </a:p>
        </p:txBody>
      </p:sp>
      <p:grpSp>
        <p:nvGrpSpPr>
          <p:cNvPr id="669" name="Google Shape;669;gdceb6df7c1_0_187"/>
          <p:cNvGrpSpPr/>
          <p:nvPr/>
        </p:nvGrpSpPr>
        <p:grpSpPr>
          <a:xfrm>
            <a:off x="6952698" y="761998"/>
            <a:ext cx="2191702" cy="5334000"/>
            <a:chOff x="9270262" y="761998"/>
            <a:chExt cx="2922270" cy="5334000"/>
          </a:xfrm>
        </p:grpSpPr>
        <p:sp>
          <p:nvSpPr>
            <p:cNvPr id="670" name="Google Shape;670;gdceb6df7c1_0_187"/>
            <p:cNvSpPr/>
            <p:nvPr/>
          </p:nvSpPr>
          <p:spPr>
            <a:xfrm>
              <a:off x="9270262" y="761998"/>
              <a:ext cx="2922270" cy="5334000"/>
            </a:xfrm>
            <a:custGeom>
              <a:rect b="b" l="l" r="r" t="t"/>
              <a:pathLst>
                <a:path extrusionOk="0" h="5334000" w="2922270">
                  <a:moveTo>
                    <a:pt x="0" y="0"/>
                  </a:moveTo>
                  <a:lnTo>
                    <a:pt x="2921737" y="0"/>
                  </a:lnTo>
                  <a:lnTo>
                    <a:pt x="2921737" y="5334001"/>
                  </a:lnTo>
                  <a:lnTo>
                    <a:pt x="0" y="5334001"/>
                  </a:lnTo>
                  <a:lnTo>
                    <a:pt x="0" y="0"/>
                  </a:lnTo>
                  <a:close/>
                </a:path>
              </a:pathLst>
            </a:custGeom>
            <a:solidFill>
              <a:srgbClr val="C8C8C8">
                <a:alpha val="49020"/>
              </a:srgbClr>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1" name="Google Shape;671;gdceb6df7c1_0_187"/>
            <p:cNvSpPr/>
            <p:nvPr/>
          </p:nvSpPr>
          <p:spPr>
            <a:xfrm>
              <a:off x="9994117" y="2299975"/>
              <a:ext cx="1603200" cy="1128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2" name="Google Shape;672;gdceb6df7c1_0_187"/>
            <p:cNvSpPr/>
            <p:nvPr/>
          </p:nvSpPr>
          <p:spPr>
            <a:xfrm>
              <a:off x="9540979" y="3584683"/>
              <a:ext cx="63900" cy="141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3" name="Google Shape;673;gdceb6df7c1_0_187"/>
            <p:cNvSpPr/>
            <p:nvPr/>
          </p:nvSpPr>
          <p:spPr>
            <a:xfrm>
              <a:off x="9653220" y="3584681"/>
              <a:ext cx="96300" cy="144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4" name="Google Shape;674;gdceb6df7c1_0_187"/>
            <p:cNvSpPr/>
            <p:nvPr/>
          </p:nvSpPr>
          <p:spPr>
            <a:xfrm>
              <a:off x="9806130" y="3584681"/>
              <a:ext cx="96300" cy="144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5" name="Google Shape;675;gdceb6df7c1_0_187"/>
            <p:cNvSpPr/>
            <p:nvPr/>
          </p:nvSpPr>
          <p:spPr>
            <a:xfrm>
              <a:off x="10049569" y="3587257"/>
              <a:ext cx="295500" cy="1416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6" name="Google Shape;676;gdceb6df7c1_0_187"/>
            <p:cNvSpPr/>
            <p:nvPr/>
          </p:nvSpPr>
          <p:spPr>
            <a:xfrm>
              <a:off x="10399924" y="3584683"/>
              <a:ext cx="287700" cy="1416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7" name="Google Shape;677;gdceb6df7c1_0_187"/>
            <p:cNvSpPr/>
            <p:nvPr/>
          </p:nvSpPr>
          <p:spPr>
            <a:xfrm>
              <a:off x="10727256" y="3587260"/>
              <a:ext cx="87300" cy="1395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8" name="Google Shape;678;gdceb6df7c1_0_187"/>
            <p:cNvSpPr/>
            <p:nvPr/>
          </p:nvSpPr>
          <p:spPr>
            <a:xfrm>
              <a:off x="10936105" y="3587258"/>
              <a:ext cx="207000" cy="141600"/>
            </a:xfrm>
            <a:prstGeom prst="rect">
              <a:avLst/>
            </a:prstGeom>
            <a:blipFill rotWithShape="1">
              <a:blip r:embed="rId9">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79" name="Google Shape;679;gdceb6df7c1_0_187"/>
            <p:cNvSpPr/>
            <p:nvPr/>
          </p:nvSpPr>
          <p:spPr>
            <a:xfrm>
              <a:off x="11181747" y="3584681"/>
              <a:ext cx="144900" cy="144300"/>
            </a:xfrm>
            <a:prstGeom prst="rect">
              <a:avLst/>
            </a:prstGeom>
            <a:blipFill rotWithShape="1">
              <a:blip r:embed="rId10">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0" name="Google Shape;680;gdceb6df7c1_0_187"/>
            <p:cNvSpPr/>
            <p:nvPr/>
          </p:nvSpPr>
          <p:spPr>
            <a:xfrm>
              <a:off x="11375184" y="3584683"/>
              <a:ext cx="183900" cy="141600"/>
            </a:xfrm>
            <a:prstGeom prst="rect">
              <a:avLst/>
            </a:prstGeom>
            <a:blipFill rotWithShape="1">
              <a:blip r:embed="rId11">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1" name="Google Shape;681;gdceb6df7c1_0_187"/>
            <p:cNvSpPr/>
            <p:nvPr/>
          </p:nvSpPr>
          <p:spPr>
            <a:xfrm>
              <a:off x="11605374" y="3585789"/>
              <a:ext cx="81600" cy="141000"/>
            </a:xfrm>
            <a:prstGeom prst="rect">
              <a:avLst/>
            </a:prstGeom>
            <a:blipFill rotWithShape="1">
              <a:blip r:embed="rId1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682" name="Google Shape;682;gdceb6df7c1_0_187"/>
            <p:cNvSpPr/>
            <p:nvPr/>
          </p:nvSpPr>
          <p:spPr>
            <a:xfrm>
              <a:off x="11742466" y="3584680"/>
              <a:ext cx="147900" cy="142800"/>
            </a:xfrm>
            <a:prstGeom prst="rect">
              <a:avLst/>
            </a:prstGeom>
            <a:blipFill rotWithShape="1">
              <a:blip r:embed="rId1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1000"/>
                                        <p:tgtEl>
                                          <p:spTgt spid="6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7"/>
                                        </p:tgtEl>
                                        <p:attrNameLst>
                                          <p:attrName>style.visibility</p:attrName>
                                        </p:attrNameLst>
                                      </p:cBhvr>
                                      <p:to>
                                        <p:strVal val="visible"/>
                                      </p:to>
                                    </p:set>
                                    <p:animEffect filter="fade" transition="in">
                                      <p:cBhvr>
                                        <p:cTn dur="1000"/>
                                        <p:tgtEl>
                                          <p:spTgt spid="6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gdaf4d122f5_0_1020"/>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E5AC00"/>
              </a:solidFill>
              <a:latin typeface="Arial"/>
              <a:ea typeface="Arial"/>
              <a:cs typeface="Arial"/>
              <a:sym typeface="Arial"/>
            </a:endParaRPr>
          </a:p>
        </p:txBody>
      </p:sp>
      <p:sp>
        <p:nvSpPr>
          <p:cNvPr id="688" name="Google Shape;688;gdaf4d122f5_0_1020"/>
          <p:cNvSpPr txBox="1"/>
          <p:nvPr/>
        </p:nvSpPr>
        <p:spPr>
          <a:xfrm>
            <a:off x="374750" y="1707975"/>
            <a:ext cx="4518000" cy="2216400"/>
          </a:xfrm>
          <a:prstGeom prst="rect">
            <a:avLst/>
          </a:prstGeom>
          <a:noFill/>
          <a:ln>
            <a:noFill/>
          </a:ln>
        </p:spPr>
        <p:txBody>
          <a:bodyPr anchorCtr="0" anchor="t" bIns="91425" lIns="91425" spcFirstLastPara="1" rIns="91425" wrap="square" tIns="91425">
            <a:spAutoFit/>
          </a:bodyPr>
          <a:lstStyle/>
          <a:p>
            <a:pPr indent="0" lvl="0" marL="0" rtl="0" algn="ctr">
              <a:lnSpc>
                <a:spcPct val="200000"/>
              </a:lnSpc>
              <a:spcBef>
                <a:spcPts val="0"/>
              </a:spcBef>
              <a:spcAft>
                <a:spcPts val="0"/>
              </a:spcAft>
              <a:buNone/>
            </a:pPr>
            <a:r>
              <a:rPr b="1" lang="en-US" sz="3000"/>
              <a:t>Kate Stower</a:t>
            </a:r>
            <a:endParaRPr b="1" sz="3000"/>
          </a:p>
          <a:p>
            <a:pPr indent="0" lvl="0" marL="0" rtl="0" algn="ctr">
              <a:lnSpc>
                <a:spcPct val="200000"/>
              </a:lnSpc>
              <a:spcBef>
                <a:spcPts val="0"/>
              </a:spcBef>
              <a:spcAft>
                <a:spcPts val="0"/>
              </a:spcAft>
              <a:buNone/>
            </a:pPr>
            <a:r>
              <a:rPr lang="en-US" sz="2400" u="sng">
                <a:solidFill>
                  <a:schemeClr val="hlink"/>
                </a:solidFill>
                <a:hlinkClick r:id="rId3"/>
              </a:rPr>
              <a:t>stower.schlosser@gmail.com</a:t>
            </a:r>
            <a:endParaRPr sz="2400"/>
          </a:p>
          <a:p>
            <a:pPr indent="0" lvl="0" marL="0" rtl="0" algn="ctr">
              <a:lnSpc>
                <a:spcPct val="200000"/>
              </a:lnSpc>
              <a:spcBef>
                <a:spcPts val="0"/>
              </a:spcBef>
              <a:spcAft>
                <a:spcPts val="0"/>
              </a:spcAft>
              <a:buNone/>
            </a:pPr>
            <a:r>
              <a:rPr lang="en-US" sz="2400"/>
              <a:t>612-280-5161</a:t>
            </a:r>
            <a:endParaRPr sz="2400"/>
          </a:p>
        </p:txBody>
      </p:sp>
      <p:pic>
        <p:nvPicPr>
          <p:cNvPr id="689" name="Google Shape;689;gdaf4d122f5_0_1020"/>
          <p:cNvPicPr preferRelativeResize="0"/>
          <p:nvPr/>
        </p:nvPicPr>
        <p:blipFill>
          <a:blip r:embed="rId4">
            <a:alphaModFix/>
          </a:blip>
          <a:stretch>
            <a:fillRect/>
          </a:stretch>
        </p:blipFill>
        <p:spPr>
          <a:xfrm>
            <a:off x="5601475" y="628175"/>
            <a:ext cx="2940655" cy="5226862"/>
          </a:xfrm>
          <a:prstGeom prst="rect">
            <a:avLst/>
          </a:prstGeom>
          <a:noFill/>
          <a:ln>
            <a:noFill/>
          </a:ln>
        </p:spPr>
      </p:pic>
      <p:sp>
        <p:nvSpPr>
          <p:cNvPr id="690" name="Google Shape;690;gdaf4d122f5_0_1020"/>
          <p:cNvSpPr txBox="1"/>
          <p:nvPr/>
        </p:nvSpPr>
        <p:spPr>
          <a:xfrm>
            <a:off x="276375" y="4318375"/>
            <a:ext cx="48414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US" sz="2400"/>
              <a:t>Feel free to contact me anytime…</a:t>
            </a:r>
            <a:endParaRPr i="1" sz="2400"/>
          </a:p>
          <a:p>
            <a:pPr indent="0" lvl="0" marL="0" rtl="0" algn="ctr">
              <a:spcBef>
                <a:spcPts val="0"/>
              </a:spcBef>
              <a:spcAft>
                <a:spcPts val="0"/>
              </a:spcAft>
              <a:buNone/>
            </a:pPr>
            <a:r>
              <a:rPr i="1" lang="en-US" sz="2400"/>
              <a:t>especially if you are hiring!</a:t>
            </a:r>
            <a:endParaRPr i="1" sz="2400"/>
          </a:p>
        </p:txBody>
      </p:sp>
      <p:sp>
        <p:nvSpPr>
          <p:cNvPr id="691" name="Google Shape;691;gdaf4d122f5_0_1020"/>
          <p:cNvSpPr txBox="1"/>
          <p:nvPr>
            <p:ph type="title"/>
          </p:nvPr>
        </p:nvSpPr>
        <p:spPr>
          <a:xfrm>
            <a:off x="868250" y="628175"/>
            <a:ext cx="4024500" cy="685800"/>
          </a:xfrm>
          <a:prstGeom prst="rect">
            <a:avLst/>
          </a:prstGeom>
          <a:noFill/>
          <a:ln>
            <a:noFill/>
          </a:ln>
        </p:spPr>
        <p:txBody>
          <a:bodyPr anchorCtr="0" anchor="ctr" bIns="34275" lIns="68575" spcFirstLastPara="1" rIns="68575" wrap="square" tIns="34275">
            <a:noAutofit/>
          </a:bodyPr>
          <a:lstStyle/>
          <a:p>
            <a:pPr indent="0" lvl="0" marL="0" rtl="0" algn="ctr">
              <a:lnSpc>
                <a:spcPct val="100000"/>
              </a:lnSpc>
              <a:spcBef>
                <a:spcPts val="0"/>
              </a:spcBef>
              <a:spcAft>
                <a:spcPts val="0"/>
              </a:spcAft>
              <a:buSzPts val="1400"/>
              <a:buNone/>
            </a:pPr>
            <a:r>
              <a:rPr lang="en-US"/>
              <a:t>Thank you!</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pic>
        <p:nvPicPr>
          <p:cNvPr id="696" name="Google Shape;696;gdceb6df7c1_0_197"/>
          <p:cNvPicPr preferRelativeResize="0"/>
          <p:nvPr/>
        </p:nvPicPr>
        <p:blipFill rotWithShape="1">
          <a:blip r:embed="rId3">
            <a:alphaModFix/>
          </a:blip>
          <a:srcRect b="0" l="0" r="0" t="0"/>
          <a:stretch/>
        </p:blipFill>
        <p:spPr>
          <a:xfrm>
            <a:off x="0" y="1523"/>
            <a:ext cx="9139938" cy="685495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 name="Shape 121"/>
        <p:cNvGrpSpPr/>
        <p:nvPr/>
      </p:nvGrpSpPr>
      <p:grpSpPr>
        <a:xfrm>
          <a:off x="0" y="0"/>
          <a:ext cx="0" cy="0"/>
          <a:chOff x="0" y="0"/>
          <a:chExt cx="0" cy="0"/>
        </a:xfrm>
      </p:grpSpPr>
      <p:sp>
        <p:nvSpPr>
          <p:cNvPr id="122" name="Google Shape;122;gdaf4d122f5_0_1173"/>
          <p:cNvSpPr txBox="1"/>
          <p:nvPr>
            <p:ph type="title"/>
          </p:nvPr>
        </p:nvSpPr>
        <p:spPr>
          <a:xfrm>
            <a:off x="471675" y="304800"/>
            <a:ext cx="1728900" cy="1957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State Political Offices</a:t>
            </a:r>
            <a:endParaRPr/>
          </a:p>
        </p:txBody>
      </p:sp>
      <p:pic>
        <p:nvPicPr>
          <p:cNvPr id="123" name="Google Shape;123;gdaf4d122f5_0_1173"/>
          <p:cNvPicPr preferRelativeResize="0"/>
          <p:nvPr/>
        </p:nvPicPr>
        <p:blipFill rotWithShape="1">
          <a:blip r:embed="rId3">
            <a:alphaModFix/>
          </a:blip>
          <a:srcRect b="4335" l="45804" r="16086" t="7721"/>
          <a:stretch/>
        </p:blipFill>
        <p:spPr>
          <a:xfrm>
            <a:off x="2335700" y="304800"/>
            <a:ext cx="4561502" cy="59211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7" name="Shape 127"/>
        <p:cNvGrpSpPr/>
        <p:nvPr/>
      </p:nvGrpSpPr>
      <p:grpSpPr>
        <a:xfrm>
          <a:off x="0" y="0"/>
          <a:ext cx="0" cy="0"/>
          <a:chOff x="0" y="0"/>
          <a:chExt cx="0" cy="0"/>
        </a:xfrm>
      </p:grpSpPr>
      <p:sp>
        <p:nvSpPr>
          <p:cNvPr id="128" name="Google Shape;128;gdaf4d122f5_0_1179"/>
          <p:cNvSpPr txBox="1"/>
          <p:nvPr>
            <p:ph type="title"/>
          </p:nvPr>
        </p:nvSpPr>
        <p:spPr>
          <a:xfrm>
            <a:off x="685800" y="304800"/>
            <a:ext cx="4596900" cy="688200"/>
          </a:xfrm>
          <a:prstGeom prst="rect">
            <a:avLst/>
          </a:prstGeom>
          <a:noFill/>
          <a:ln>
            <a:noFill/>
          </a:ln>
        </p:spPr>
        <p:txBody>
          <a:bodyPr anchorCtr="0" anchor="ctr" bIns="34275" lIns="68575" spcFirstLastPara="1" rIns="68575" wrap="square" tIns="34275">
            <a:noAutofit/>
          </a:bodyPr>
          <a:lstStyle/>
          <a:p>
            <a:pPr indent="0" lvl="0" marL="0" rtl="0" algn="l">
              <a:lnSpc>
                <a:spcPct val="100000"/>
              </a:lnSpc>
              <a:spcBef>
                <a:spcPts val="0"/>
              </a:spcBef>
              <a:spcAft>
                <a:spcPts val="0"/>
              </a:spcAft>
              <a:buSzPts val="1400"/>
              <a:buNone/>
            </a:pPr>
            <a:r>
              <a:rPr lang="en-US"/>
              <a:t>County Political Offices</a:t>
            </a:r>
            <a:endParaRPr/>
          </a:p>
        </p:txBody>
      </p:sp>
      <p:sp>
        <p:nvSpPr>
          <p:cNvPr id="129" name="Google Shape;129;gdaf4d122f5_0_1179"/>
          <p:cNvSpPr txBox="1"/>
          <p:nvPr/>
        </p:nvSpPr>
        <p:spPr>
          <a:xfrm>
            <a:off x="533400" y="6427113"/>
            <a:ext cx="7543800" cy="430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rgbClr val="E5AC00"/>
                </a:solidFill>
                <a:latin typeface="Arial"/>
                <a:ea typeface="Arial"/>
                <a:cs typeface="Arial"/>
                <a:sym typeface="Arial"/>
              </a:rPr>
              <a:t>Status of Women and Girls in Minnesota- Report 2020</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rPr b="0" i="0" lang="en-US" sz="1100" u="sng" cap="none" strike="noStrike">
                <a:solidFill>
                  <a:srgbClr val="E5AC00"/>
                </a:solidFill>
                <a:latin typeface="Arial"/>
                <a:ea typeface="Arial"/>
                <a:cs typeface="Arial"/>
                <a:sym typeface="Arial"/>
                <a:hlinkClick r:id="rId3">
                  <a:extLst>
                    <a:ext uri="{A12FA001-AC4F-418D-AE19-62706E023703}">
                      <ahyp:hlinkClr val="tx"/>
                    </a:ext>
                  </a:extLst>
                </a:hlinkClick>
              </a:rPr>
              <a:t>https://www.wfmn.org/research-status-of-women-and-girls-in-minnesota/</a:t>
            </a:r>
            <a:endParaRPr b="0" i="0" sz="1100" u="none" cap="none" strike="noStrike">
              <a:solidFill>
                <a:srgbClr val="E5AC00"/>
              </a:solidFill>
              <a:latin typeface="Arial"/>
              <a:ea typeface="Arial"/>
              <a:cs typeface="Arial"/>
              <a:sym typeface="Arial"/>
            </a:endParaRPr>
          </a:p>
        </p:txBody>
      </p:sp>
      <p:pic>
        <p:nvPicPr>
          <p:cNvPr id="130" name="Google Shape;130;gdaf4d122f5_0_1179"/>
          <p:cNvPicPr preferRelativeResize="0"/>
          <p:nvPr/>
        </p:nvPicPr>
        <p:blipFill rotWithShape="1">
          <a:blip r:embed="rId4">
            <a:alphaModFix/>
          </a:blip>
          <a:srcRect b="0" l="0" r="0" t="0"/>
          <a:stretch/>
        </p:blipFill>
        <p:spPr>
          <a:xfrm>
            <a:off x="4337524" y="1337699"/>
            <a:ext cx="3984275" cy="4638000"/>
          </a:xfrm>
          <a:prstGeom prst="rect">
            <a:avLst/>
          </a:prstGeom>
          <a:noFill/>
          <a:ln>
            <a:noFill/>
          </a:ln>
        </p:spPr>
      </p:pic>
      <p:pic>
        <p:nvPicPr>
          <p:cNvPr id="131" name="Google Shape;131;gdaf4d122f5_0_1179" title="Points scored"/>
          <p:cNvPicPr preferRelativeResize="0"/>
          <p:nvPr/>
        </p:nvPicPr>
        <p:blipFill>
          <a:blip r:embed="rId5">
            <a:alphaModFix/>
          </a:blip>
          <a:stretch>
            <a:fillRect/>
          </a:stretch>
        </p:blipFill>
        <p:spPr>
          <a:xfrm>
            <a:off x="152400" y="1145400"/>
            <a:ext cx="3911226" cy="2418451"/>
          </a:xfrm>
          <a:prstGeom prst="rect">
            <a:avLst/>
          </a:prstGeom>
          <a:noFill/>
          <a:ln>
            <a:noFill/>
          </a:ln>
        </p:spPr>
      </p:pic>
      <p:pic>
        <p:nvPicPr>
          <p:cNvPr id="132" name="Google Shape;132;gdaf4d122f5_0_1179" title="Points scored"/>
          <p:cNvPicPr preferRelativeResize="0"/>
          <p:nvPr/>
        </p:nvPicPr>
        <p:blipFill>
          <a:blip r:embed="rId6">
            <a:alphaModFix/>
          </a:blip>
          <a:stretch>
            <a:fillRect/>
          </a:stretch>
        </p:blipFill>
        <p:spPr>
          <a:xfrm>
            <a:off x="152400" y="3838050"/>
            <a:ext cx="3984276" cy="246361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VP-regents-PowerPoint-HD-3">
  <a:themeElements>
    <a:clrScheme name="Custom 1">
      <a:dk1>
        <a:srgbClr val="000000"/>
      </a:dk1>
      <a:lt1>
        <a:srgbClr val="FFFFFF"/>
      </a:lt1>
      <a:dk2>
        <a:srgbClr val="1F497D"/>
      </a:dk2>
      <a:lt2>
        <a:srgbClr val="D7D9D7"/>
      </a:lt2>
      <a:accent1>
        <a:srgbClr val="7A0019"/>
      </a:accent1>
      <a:accent2>
        <a:srgbClr val="FFCC33"/>
      </a:accent2>
      <a:accent3>
        <a:srgbClr val="C82936"/>
      </a:accent3>
      <a:accent4>
        <a:srgbClr val="003D4C"/>
      </a:accent4>
      <a:accent5>
        <a:srgbClr val="79C9C7"/>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2020-10-16T10:51:29Z</dcterms:created>
  <dc:creator>Joe Schlosser</dc:creator>
</cp:coreProperties>
</file>